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805" r:id="rId1"/>
  </p:sldMasterIdLst>
  <p:notesMasterIdLst>
    <p:notesMasterId r:id="rId31"/>
  </p:notesMasterIdLst>
  <p:sldIdLst>
    <p:sldId id="259" r:id="rId2"/>
    <p:sldId id="260" r:id="rId3"/>
    <p:sldId id="261" r:id="rId4"/>
    <p:sldId id="267" r:id="rId5"/>
    <p:sldId id="276" r:id="rId6"/>
    <p:sldId id="263" r:id="rId7"/>
    <p:sldId id="268" r:id="rId8"/>
    <p:sldId id="262" r:id="rId9"/>
    <p:sldId id="264" r:id="rId10"/>
    <p:sldId id="266" r:id="rId11"/>
    <p:sldId id="271" r:id="rId12"/>
    <p:sldId id="272" r:id="rId13"/>
    <p:sldId id="273" r:id="rId14"/>
    <p:sldId id="283" r:id="rId15"/>
    <p:sldId id="274" r:id="rId16"/>
    <p:sldId id="277" r:id="rId17"/>
    <p:sldId id="279" r:id="rId18"/>
    <p:sldId id="278" r:id="rId19"/>
    <p:sldId id="280" r:id="rId20"/>
    <p:sldId id="281" r:id="rId21"/>
    <p:sldId id="284" r:id="rId22"/>
    <p:sldId id="285" r:id="rId23"/>
    <p:sldId id="286" r:id="rId24"/>
    <p:sldId id="290" r:id="rId25"/>
    <p:sldId id="292" r:id="rId26"/>
    <p:sldId id="294" r:id="rId27"/>
    <p:sldId id="291" r:id="rId28"/>
    <p:sldId id="293" r:id="rId29"/>
    <p:sldId id="269"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7F8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004" autoAdjust="0"/>
    <p:restoredTop sz="79144" autoAdjust="0"/>
  </p:normalViewPr>
  <p:slideViewPr>
    <p:cSldViewPr snapToGrid="0">
      <p:cViewPr varScale="1">
        <p:scale>
          <a:sx n="87" d="100"/>
          <a:sy n="87" d="100"/>
        </p:scale>
        <p:origin x="151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4.jpeg>
</file>

<file path=ppt/media/image5.png>
</file>

<file path=ppt/media/image6.jpeg>
</file>

<file path=ppt/media/image7.jpeg>
</file>

<file path=ppt/media/image8.jpeg>
</file>

<file path=ppt/media/image9.jpe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D51DDA11-AD92-4C7F-A462-F3CB1D011C9E}" type="datetimeFigureOut">
              <a:rPr lang="he-IL" smtClean="0"/>
              <a:t>כ"ו/טבת/תשפ"ה</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E8C5FAC1-CEBB-4445-8F45-0C9C32AC8EE4}" type="slidenum">
              <a:rPr lang="he-IL" smtClean="0"/>
              <a:t>‹#›</a:t>
            </a:fld>
            <a:endParaRPr lang="he-IL"/>
          </a:p>
        </p:txBody>
      </p:sp>
    </p:spTree>
    <p:extLst>
      <p:ext uri="{BB962C8B-B14F-4D97-AF65-F5344CB8AC3E}">
        <p14:creationId xmlns:p14="http://schemas.microsoft.com/office/powerpoint/2010/main" val="3945583406"/>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כשתיכננו את ההרצאה הזו חשבנו שנכון יהיה לשלב את הצגת </a:t>
            </a:r>
            <a:r>
              <a:rPr lang="he-IL" dirty="0" err="1"/>
              <a:t>פרוייקט</a:t>
            </a:r>
            <a:r>
              <a:rPr lang="he-IL" dirty="0"/>
              <a:t> תרגום ההנחיות הסקוטיות בשילוב עם מאגרי מידע אחרים, לכן עכשיו אנחנו נדבר קצת על מאגרי מידע דיגיטליים שימושיים, זמננו קצר והייתי רוצה לעשות לכם סקירה קצרה של מאגרי מידע שימושיים בטיפול פליאטיבי. אתן כמה דוגמאות מכל דבר. אתמקד בלהכיר לכם או להזכיר למי שמכיר בעיקר אתרים ואפליקציות שהגישה אליהם חינמית או לכל היותר דורשת הרשמה ראשונית בלבד. </a:t>
            </a:r>
          </a:p>
        </p:txBody>
      </p:sp>
      <p:sp>
        <p:nvSpPr>
          <p:cNvPr id="4" name="מציין מיקום של מספר שקופית 3"/>
          <p:cNvSpPr>
            <a:spLocks noGrp="1"/>
          </p:cNvSpPr>
          <p:nvPr>
            <p:ph type="sldNum" sz="quarter" idx="5"/>
          </p:nvPr>
        </p:nvSpPr>
        <p:spPr/>
        <p:txBody>
          <a:bodyPr/>
          <a:lstStyle/>
          <a:p>
            <a:fld id="{E8C5FAC1-CEBB-4445-8F45-0C9C32AC8EE4}" type="slidenum">
              <a:rPr lang="he-IL" smtClean="0"/>
              <a:t>1</a:t>
            </a:fld>
            <a:endParaRPr lang="he-IL"/>
          </a:p>
        </p:txBody>
      </p:sp>
    </p:spTree>
    <p:extLst>
      <p:ext uri="{BB962C8B-B14F-4D97-AF65-F5344CB8AC3E}">
        <p14:creationId xmlns:p14="http://schemas.microsoft.com/office/powerpoint/2010/main" val="3611970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682A50-4558-B4E6-F9BC-D8577068E4F8}"/>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A9FB6C4B-CF8E-1198-820A-860325BAE5BD}"/>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06E33F1D-BFE4-EB90-2EA8-72E300A6E737}"/>
              </a:ext>
            </a:extLst>
          </p:cNvPr>
          <p:cNvSpPr>
            <a:spLocks noGrp="1"/>
          </p:cNvSpPr>
          <p:nvPr>
            <p:ph type="body" idx="1"/>
          </p:nvPr>
        </p:nvSpPr>
        <p:spPr/>
        <p:txBody>
          <a:bodyPr/>
          <a:lstStyle/>
          <a:p>
            <a:r>
              <a:rPr lang="he-IL" dirty="0"/>
              <a:t>דוגמא קטנה לעמוד מהתיקייה הרלוונטית בטלפון</a:t>
            </a:r>
          </a:p>
        </p:txBody>
      </p:sp>
      <p:sp>
        <p:nvSpPr>
          <p:cNvPr id="4" name="מציין מיקום של מספר שקופית 3">
            <a:extLst>
              <a:ext uri="{FF2B5EF4-FFF2-40B4-BE49-F238E27FC236}">
                <a16:creationId xmlns:a16="http://schemas.microsoft.com/office/drawing/2014/main" id="{0A40F014-AE31-CD7C-11EC-865A0E674052}"/>
              </a:ext>
            </a:extLst>
          </p:cNvPr>
          <p:cNvSpPr>
            <a:spLocks noGrp="1"/>
          </p:cNvSpPr>
          <p:nvPr>
            <p:ph type="sldNum" sz="quarter" idx="5"/>
          </p:nvPr>
        </p:nvSpPr>
        <p:spPr/>
        <p:txBody>
          <a:bodyPr/>
          <a:lstStyle/>
          <a:p>
            <a:fld id="{E8C5FAC1-CEBB-4445-8F45-0C9C32AC8EE4}" type="slidenum">
              <a:rPr lang="he-IL" smtClean="0"/>
              <a:t>11</a:t>
            </a:fld>
            <a:endParaRPr lang="he-IL"/>
          </a:p>
        </p:txBody>
      </p:sp>
    </p:spTree>
    <p:extLst>
      <p:ext uri="{BB962C8B-B14F-4D97-AF65-F5344CB8AC3E}">
        <p14:creationId xmlns:p14="http://schemas.microsoft.com/office/powerpoint/2010/main" val="2934219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8F0D5F-B62A-D6E2-486D-B85AE2B54F5B}"/>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6FB87A8F-0645-5F2D-1D07-B6E378FE9048}"/>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6DF2DAA0-FA28-7864-5FDE-09F9064A468B}"/>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D63FFB96-0229-C3A2-4679-466488D6D727}"/>
              </a:ext>
            </a:extLst>
          </p:cNvPr>
          <p:cNvSpPr>
            <a:spLocks noGrp="1"/>
          </p:cNvSpPr>
          <p:nvPr>
            <p:ph type="sldNum" sz="quarter" idx="5"/>
          </p:nvPr>
        </p:nvSpPr>
        <p:spPr/>
        <p:txBody>
          <a:bodyPr/>
          <a:lstStyle/>
          <a:p>
            <a:fld id="{E8C5FAC1-CEBB-4445-8F45-0C9C32AC8EE4}" type="slidenum">
              <a:rPr lang="he-IL" smtClean="0"/>
              <a:t>12</a:t>
            </a:fld>
            <a:endParaRPr lang="he-IL"/>
          </a:p>
        </p:txBody>
      </p:sp>
    </p:spTree>
    <p:extLst>
      <p:ext uri="{BB962C8B-B14F-4D97-AF65-F5344CB8AC3E}">
        <p14:creationId xmlns:p14="http://schemas.microsoft.com/office/powerpoint/2010/main" val="6538793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A4359C-0AC9-3B66-7530-FE547B415F2E}"/>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568B3CE8-E534-F3A3-C336-3992C1A2EBCE}"/>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DF2103B7-7FC1-CA5F-D266-7BE32B96E78D}"/>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6CFE816F-2981-017E-0CA1-66C3C07AE4F3}"/>
              </a:ext>
            </a:extLst>
          </p:cNvPr>
          <p:cNvSpPr>
            <a:spLocks noGrp="1"/>
          </p:cNvSpPr>
          <p:nvPr>
            <p:ph type="sldNum" sz="quarter" idx="5"/>
          </p:nvPr>
        </p:nvSpPr>
        <p:spPr/>
        <p:txBody>
          <a:bodyPr/>
          <a:lstStyle/>
          <a:p>
            <a:fld id="{E8C5FAC1-CEBB-4445-8F45-0C9C32AC8EE4}" type="slidenum">
              <a:rPr lang="he-IL" smtClean="0"/>
              <a:t>13</a:t>
            </a:fld>
            <a:endParaRPr lang="he-IL"/>
          </a:p>
        </p:txBody>
      </p:sp>
    </p:spTree>
    <p:extLst>
      <p:ext uri="{BB962C8B-B14F-4D97-AF65-F5344CB8AC3E}">
        <p14:creationId xmlns:p14="http://schemas.microsoft.com/office/powerpoint/2010/main" val="27703533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BA497F-0593-3B87-778F-60D81A4E5888}"/>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0929BBF0-2C2F-2500-F512-40D0BFDB2027}"/>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C856393A-36A4-935A-8C7B-C55DEC0CA9A3}"/>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A99810E1-919E-03CF-BFD5-45CC0AE3E9F7}"/>
              </a:ext>
            </a:extLst>
          </p:cNvPr>
          <p:cNvSpPr>
            <a:spLocks noGrp="1"/>
          </p:cNvSpPr>
          <p:nvPr>
            <p:ph type="sldNum" sz="quarter" idx="5"/>
          </p:nvPr>
        </p:nvSpPr>
        <p:spPr/>
        <p:txBody>
          <a:bodyPr/>
          <a:lstStyle/>
          <a:p>
            <a:fld id="{E8C5FAC1-CEBB-4445-8F45-0C9C32AC8EE4}" type="slidenum">
              <a:rPr lang="he-IL" smtClean="0"/>
              <a:t>14</a:t>
            </a:fld>
            <a:endParaRPr lang="he-IL"/>
          </a:p>
        </p:txBody>
      </p:sp>
    </p:spTree>
    <p:extLst>
      <p:ext uri="{BB962C8B-B14F-4D97-AF65-F5344CB8AC3E}">
        <p14:creationId xmlns:p14="http://schemas.microsoft.com/office/powerpoint/2010/main" val="19389020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9E6996-F461-9B62-9DEB-C1D94D764EC2}"/>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ED2B2EC3-3589-0EA3-A4C2-39E6506CD0BC}"/>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0DB500C6-34F7-0E45-5447-BE9CD1E75F21}"/>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C2B76FB0-5B4E-ED20-123E-B9A588E58FC1}"/>
              </a:ext>
            </a:extLst>
          </p:cNvPr>
          <p:cNvSpPr>
            <a:spLocks noGrp="1"/>
          </p:cNvSpPr>
          <p:nvPr>
            <p:ph type="sldNum" sz="quarter" idx="5"/>
          </p:nvPr>
        </p:nvSpPr>
        <p:spPr/>
        <p:txBody>
          <a:bodyPr/>
          <a:lstStyle/>
          <a:p>
            <a:fld id="{E8C5FAC1-CEBB-4445-8F45-0C9C32AC8EE4}" type="slidenum">
              <a:rPr lang="he-IL" smtClean="0"/>
              <a:t>15</a:t>
            </a:fld>
            <a:endParaRPr lang="he-IL"/>
          </a:p>
        </p:txBody>
      </p:sp>
    </p:spTree>
    <p:extLst>
      <p:ext uri="{BB962C8B-B14F-4D97-AF65-F5344CB8AC3E}">
        <p14:creationId xmlns:p14="http://schemas.microsoft.com/office/powerpoint/2010/main" val="31792925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B8FF37-7C50-9C76-683B-DEEF1C90EDC3}"/>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329E95AE-A9C1-4FD4-13C5-EC6A43C0343E}"/>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5EE3ABCC-DF00-0B51-0238-FDD5894B32FA}"/>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42A34F4E-9C15-1446-88A8-1F29A5D3E370}"/>
              </a:ext>
            </a:extLst>
          </p:cNvPr>
          <p:cNvSpPr>
            <a:spLocks noGrp="1"/>
          </p:cNvSpPr>
          <p:nvPr>
            <p:ph type="sldNum" sz="quarter" idx="5"/>
          </p:nvPr>
        </p:nvSpPr>
        <p:spPr/>
        <p:txBody>
          <a:bodyPr/>
          <a:lstStyle/>
          <a:p>
            <a:fld id="{E8C5FAC1-CEBB-4445-8F45-0C9C32AC8EE4}" type="slidenum">
              <a:rPr lang="he-IL" smtClean="0"/>
              <a:t>16</a:t>
            </a:fld>
            <a:endParaRPr lang="he-IL"/>
          </a:p>
        </p:txBody>
      </p:sp>
    </p:spTree>
    <p:extLst>
      <p:ext uri="{BB962C8B-B14F-4D97-AF65-F5344CB8AC3E}">
        <p14:creationId xmlns:p14="http://schemas.microsoft.com/office/powerpoint/2010/main" val="26597245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07EA39-75B9-0C50-9834-C8EE2E09C903}"/>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51D9333F-64B2-53B6-EEEB-E3FEE9682FE0}"/>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78442029-0D5D-438B-C5AE-4B2CA512A1C3}"/>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AA78ACAB-DB5B-B562-C1AF-160570302EDE}"/>
              </a:ext>
            </a:extLst>
          </p:cNvPr>
          <p:cNvSpPr>
            <a:spLocks noGrp="1"/>
          </p:cNvSpPr>
          <p:nvPr>
            <p:ph type="sldNum" sz="quarter" idx="5"/>
          </p:nvPr>
        </p:nvSpPr>
        <p:spPr/>
        <p:txBody>
          <a:bodyPr/>
          <a:lstStyle/>
          <a:p>
            <a:fld id="{E8C5FAC1-CEBB-4445-8F45-0C9C32AC8EE4}" type="slidenum">
              <a:rPr lang="he-IL" smtClean="0"/>
              <a:t>17</a:t>
            </a:fld>
            <a:endParaRPr lang="he-IL"/>
          </a:p>
        </p:txBody>
      </p:sp>
    </p:spTree>
    <p:extLst>
      <p:ext uri="{BB962C8B-B14F-4D97-AF65-F5344CB8AC3E}">
        <p14:creationId xmlns:p14="http://schemas.microsoft.com/office/powerpoint/2010/main" val="28623436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52AD53-59E9-EA36-89ED-5C34A141669C}"/>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851359F1-5851-D97A-A371-04D22D26BE35}"/>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83D41B3D-CE23-5A0E-8C3F-C29304AFBC4E}"/>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FF0C49C9-E879-23E0-BCD6-A717F775EA2F}"/>
              </a:ext>
            </a:extLst>
          </p:cNvPr>
          <p:cNvSpPr>
            <a:spLocks noGrp="1"/>
          </p:cNvSpPr>
          <p:nvPr>
            <p:ph type="sldNum" sz="quarter" idx="5"/>
          </p:nvPr>
        </p:nvSpPr>
        <p:spPr/>
        <p:txBody>
          <a:bodyPr/>
          <a:lstStyle/>
          <a:p>
            <a:fld id="{E8C5FAC1-CEBB-4445-8F45-0C9C32AC8EE4}" type="slidenum">
              <a:rPr lang="he-IL" smtClean="0"/>
              <a:t>18</a:t>
            </a:fld>
            <a:endParaRPr lang="he-IL"/>
          </a:p>
        </p:txBody>
      </p:sp>
    </p:spTree>
    <p:extLst>
      <p:ext uri="{BB962C8B-B14F-4D97-AF65-F5344CB8AC3E}">
        <p14:creationId xmlns:p14="http://schemas.microsoft.com/office/powerpoint/2010/main" val="23413915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3B25EB-613D-E891-A76F-F31910A70102}"/>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4815C2B5-D10B-FE91-3F9C-B8836274FF86}"/>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2E1B7594-97A2-5C1F-B446-0F5FA646A249}"/>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84305E42-F6C9-E796-8892-6317521B1B56}"/>
              </a:ext>
            </a:extLst>
          </p:cNvPr>
          <p:cNvSpPr>
            <a:spLocks noGrp="1"/>
          </p:cNvSpPr>
          <p:nvPr>
            <p:ph type="sldNum" sz="quarter" idx="5"/>
          </p:nvPr>
        </p:nvSpPr>
        <p:spPr/>
        <p:txBody>
          <a:bodyPr/>
          <a:lstStyle/>
          <a:p>
            <a:fld id="{E8C5FAC1-CEBB-4445-8F45-0C9C32AC8EE4}" type="slidenum">
              <a:rPr lang="he-IL" smtClean="0"/>
              <a:t>19</a:t>
            </a:fld>
            <a:endParaRPr lang="he-IL"/>
          </a:p>
        </p:txBody>
      </p:sp>
    </p:spTree>
    <p:extLst>
      <p:ext uri="{BB962C8B-B14F-4D97-AF65-F5344CB8AC3E}">
        <p14:creationId xmlns:p14="http://schemas.microsoft.com/office/powerpoint/2010/main" val="648733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5EDB11-859C-AA75-36F2-D5D0122650D0}"/>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A103196F-4DC8-82DB-2535-84C629A1DDA2}"/>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FA141CC2-76FB-5773-15D9-5ECDA4A4DAA2}"/>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EECC7A89-6AA2-99C3-F277-9BD148ADC097}"/>
              </a:ext>
            </a:extLst>
          </p:cNvPr>
          <p:cNvSpPr>
            <a:spLocks noGrp="1"/>
          </p:cNvSpPr>
          <p:nvPr>
            <p:ph type="sldNum" sz="quarter" idx="5"/>
          </p:nvPr>
        </p:nvSpPr>
        <p:spPr/>
        <p:txBody>
          <a:bodyPr/>
          <a:lstStyle/>
          <a:p>
            <a:fld id="{E8C5FAC1-CEBB-4445-8F45-0C9C32AC8EE4}" type="slidenum">
              <a:rPr lang="he-IL" smtClean="0"/>
              <a:t>20</a:t>
            </a:fld>
            <a:endParaRPr lang="he-IL"/>
          </a:p>
        </p:txBody>
      </p:sp>
    </p:spTree>
    <p:extLst>
      <p:ext uri="{BB962C8B-B14F-4D97-AF65-F5344CB8AC3E}">
        <p14:creationId xmlns:p14="http://schemas.microsoft.com/office/powerpoint/2010/main" val="2285243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E8C5FAC1-CEBB-4445-8F45-0C9C32AC8EE4}" type="slidenum">
              <a:rPr lang="he-IL" smtClean="0"/>
              <a:t>3</a:t>
            </a:fld>
            <a:endParaRPr lang="he-IL"/>
          </a:p>
        </p:txBody>
      </p:sp>
    </p:spTree>
    <p:extLst>
      <p:ext uri="{BB962C8B-B14F-4D97-AF65-F5344CB8AC3E}">
        <p14:creationId xmlns:p14="http://schemas.microsoft.com/office/powerpoint/2010/main" val="33324475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EC2202-5F13-59C1-81CD-FE59DF580963}"/>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9D7C01BD-2756-1ADA-C024-C87562EACE02}"/>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A37723ED-D6A1-AF17-E9D8-A609E2ADEB41}"/>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B0BBB4B0-69DD-2A56-35EE-0482FB05A360}"/>
              </a:ext>
            </a:extLst>
          </p:cNvPr>
          <p:cNvSpPr>
            <a:spLocks noGrp="1"/>
          </p:cNvSpPr>
          <p:nvPr>
            <p:ph type="sldNum" sz="quarter" idx="5"/>
          </p:nvPr>
        </p:nvSpPr>
        <p:spPr/>
        <p:txBody>
          <a:bodyPr/>
          <a:lstStyle/>
          <a:p>
            <a:fld id="{E8C5FAC1-CEBB-4445-8F45-0C9C32AC8EE4}" type="slidenum">
              <a:rPr lang="he-IL" smtClean="0"/>
              <a:t>21</a:t>
            </a:fld>
            <a:endParaRPr lang="he-IL"/>
          </a:p>
        </p:txBody>
      </p:sp>
    </p:spTree>
    <p:extLst>
      <p:ext uri="{BB962C8B-B14F-4D97-AF65-F5344CB8AC3E}">
        <p14:creationId xmlns:p14="http://schemas.microsoft.com/office/powerpoint/2010/main" val="7024743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25BB79-9E42-1FF5-724B-59581D0B6771}"/>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5A4C94AD-99CD-5DC2-F428-6113F7556C9B}"/>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C014D5B5-BAD2-5A7C-1862-7219940C1F33}"/>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9AE1D468-5B3F-2FD6-D154-A4E05F79610F}"/>
              </a:ext>
            </a:extLst>
          </p:cNvPr>
          <p:cNvSpPr>
            <a:spLocks noGrp="1"/>
          </p:cNvSpPr>
          <p:nvPr>
            <p:ph type="sldNum" sz="quarter" idx="5"/>
          </p:nvPr>
        </p:nvSpPr>
        <p:spPr/>
        <p:txBody>
          <a:bodyPr/>
          <a:lstStyle/>
          <a:p>
            <a:fld id="{E8C5FAC1-CEBB-4445-8F45-0C9C32AC8EE4}" type="slidenum">
              <a:rPr lang="he-IL" smtClean="0"/>
              <a:t>22</a:t>
            </a:fld>
            <a:endParaRPr lang="he-IL"/>
          </a:p>
        </p:txBody>
      </p:sp>
    </p:spTree>
    <p:extLst>
      <p:ext uri="{BB962C8B-B14F-4D97-AF65-F5344CB8AC3E}">
        <p14:creationId xmlns:p14="http://schemas.microsoft.com/office/powerpoint/2010/main" val="41473270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797FA5-ED2B-FDB2-D82C-7AD541812A69}"/>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5A2479FD-E707-C1D7-2AFC-376521409F0A}"/>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83853B51-7597-97AD-7706-F1943689A804}"/>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9BA41FC0-4281-596E-00D2-6D0356DE52FD}"/>
              </a:ext>
            </a:extLst>
          </p:cNvPr>
          <p:cNvSpPr>
            <a:spLocks noGrp="1"/>
          </p:cNvSpPr>
          <p:nvPr>
            <p:ph type="sldNum" sz="quarter" idx="5"/>
          </p:nvPr>
        </p:nvSpPr>
        <p:spPr/>
        <p:txBody>
          <a:bodyPr/>
          <a:lstStyle/>
          <a:p>
            <a:fld id="{E8C5FAC1-CEBB-4445-8F45-0C9C32AC8EE4}" type="slidenum">
              <a:rPr lang="he-IL" smtClean="0"/>
              <a:t>23</a:t>
            </a:fld>
            <a:endParaRPr lang="he-IL"/>
          </a:p>
        </p:txBody>
      </p:sp>
    </p:spTree>
    <p:extLst>
      <p:ext uri="{BB962C8B-B14F-4D97-AF65-F5344CB8AC3E}">
        <p14:creationId xmlns:p14="http://schemas.microsoft.com/office/powerpoint/2010/main" val="11695824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8FF7CE-2E50-1673-A8C5-D7C2969BF528}"/>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EC684DDA-FA59-43E0-AA88-1F04C1D127FB}"/>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86DADD16-FBA9-2067-D9EF-6EC59510011D}"/>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F552CFE4-36AF-613B-421A-D50FAC98AC51}"/>
              </a:ext>
            </a:extLst>
          </p:cNvPr>
          <p:cNvSpPr>
            <a:spLocks noGrp="1"/>
          </p:cNvSpPr>
          <p:nvPr>
            <p:ph type="sldNum" sz="quarter" idx="5"/>
          </p:nvPr>
        </p:nvSpPr>
        <p:spPr/>
        <p:txBody>
          <a:bodyPr/>
          <a:lstStyle/>
          <a:p>
            <a:fld id="{E8C5FAC1-CEBB-4445-8F45-0C9C32AC8EE4}" type="slidenum">
              <a:rPr lang="he-IL" smtClean="0"/>
              <a:t>24</a:t>
            </a:fld>
            <a:endParaRPr lang="he-IL"/>
          </a:p>
        </p:txBody>
      </p:sp>
    </p:spTree>
    <p:extLst>
      <p:ext uri="{BB962C8B-B14F-4D97-AF65-F5344CB8AC3E}">
        <p14:creationId xmlns:p14="http://schemas.microsoft.com/office/powerpoint/2010/main" val="19059142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FBB25E-1B26-7DE9-9D86-95D4C862A4ED}"/>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8E4904E1-9C73-8D69-C8BD-C8AD80100CC8}"/>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34C79493-103A-1230-0FC9-673C8CE24536}"/>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4D03BCC6-B8EE-D6F9-CAAC-5116D213B86A}"/>
              </a:ext>
            </a:extLst>
          </p:cNvPr>
          <p:cNvSpPr>
            <a:spLocks noGrp="1"/>
          </p:cNvSpPr>
          <p:nvPr>
            <p:ph type="sldNum" sz="quarter" idx="5"/>
          </p:nvPr>
        </p:nvSpPr>
        <p:spPr/>
        <p:txBody>
          <a:bodyPr/>
          <a:lstStyle/>
          <a:p>
            <a:fld id="{E8C5FAC1-CEBB-4445-8F45-0C9C32AC8EE4}" type="slidenum">
              <a:rPr lang="he-IL" smtClean="0"/>
              <a:t>25</a:t>
            </a:fld>
            <a:endParaRPr lang="he-IL"/>
          </a:p>
        </p:txBody>
      </p:sp>
    </p:spTree>
    <p:extLst>
      <p:ext uri="{BB962C8B-B14F-4D97-AF65-F5344CB8AC3E}">
        <p14:creationId xmlns:p14="http://schemas.microsoft.com/office/powerpoint/2010/main" val="27600370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A62AB-CDB8-869B-6E41-ABB4BD8F655C}"/>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17A48265-18A6-FFFF-24F4-620F57175E4D}"/>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A1D250A2-B283-ACB6-FF4E-1BFECF551C86}"/>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2126AF47-0E66-A56E-C611-486BA6CE3758}"/>
              </a:ext>
            </a:extLst>
          </p:cNvPr>
          <p:cNvSpPr>
            <a:spLocks noGrp="1"/>
          </p:cNvSpPr>
          <p:nvPr>
            <p:ph type="sldNum" sz="quarter" idx="5"/>
          </p:nvPr>
        </p:nvSpPr>
        <p:spPr/>
        <p:txBody>
          <a:bodyPr/>
          <a:lstStyle/>
          <a:p>
            <a:fld id="{E8C5FAC1-CEBB-4445-8F45-0C9C32AC8EE4}" type="slidenum">
              <a:rPr lang="he-IL" smtClean="0"/>
              <a:t>26</a:t>
            </a:fld>
            <a:endParaRPr lang="he-IL"/>
          </a:p>
        </p:txBody>
      </p:sp>
    </p:spTree>
    <p:extLst>
      <p:ext uri="{BB962C8B-B14F-4D97-AF65-F5344CB8AC3E}">
        <p14:creationId xmlns:p14="http://schemas.microsoft.com/office/powerpoint/2010/main" val="3622407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CF958-EC4C-CD89-8AE6-179E3AD12FC6}"/>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C27A78E4-CC68-1D54-B8E7-384E70552C1F}"/>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41933863-643B-8AA8-F4F9-F77E040E9E12}"/>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7E432169-FB7E-A8C9-9121-DB7A80B5A4D8}"/>
              </a:ext>
            </a:extLst>
          </p:cNvPr>
          <p:cNvSpPr>
            <a:spLocks noGrp="1"/>
          </p:cNvSpPr>
          <p:nvPr>
            <p:ph type="sldNum" sz="quarter" idx="5"/>
          </p:nvPr>
        </p:nvSpPr>
        <p:spPr/>
        <p:txBody>
          <a:bodyPr/>
          <a:lstStyle/>
          <a:p>
            <a:fld id="{E8C5FAC1-CEBB-4445-8F45-0C9C32AC8EE4}" type="slidenum">
              <a:rPr lang="he-IL" smtClean="0"/>
              <a:t>27</a:t>
            </a:fld>
            <a:endParaRPr lang="he-IL"/>
          </a:p>
        </p:txBody>
      </p:sp>
    </p:spTree>
    <p:extLst>
      <p:ext uri="{BB962C8B-B14F-4D97-AF65-F5344CB8AC3E}">
        <p14:creationId xmlns:p14="http://schemas.microsoft.com/office/powerpoint/2010/main" val="36462253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387C12-D8A3-A45E-E047-6F95B7643F2E}"/>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24107F35-73D5-5C9C-A149-75B25300A862}"/>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53CA4FAC-0D68-4FB6-9D7C-9D8AAB7F0661}"/>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492847E4-804F-6509-D8FC-180D4ADF54DD}"/>
              </a:ext>
            </a:extLst>
          </p:cNvPr>
          <p:cNvSpPr>
            <a:spLocks noGrp="1"/>
          </p:cNvSpPr>
          <p:nvPr>
            <p:ph type="sldNum" sz="quarter" idx="5"/>
          </p:nvPr>
        </p:nvSpPr>
        <p:spPr/>
        <p:txBody>
          <a:bodyPr/>
          <a:lstStyle/>
          <a:p>
            <a:fld id="{E8C5FAC1-CEBB-4445-8F45-0C9C32AC8EE4}" type="slidenum">
              <a:rPr lang="he-IL" smtClean="0"/>
              <a:t>28</a:t>
            </a:fld>
            <a:endParaRPr lang="he-IL"/>
          </a:p>
        </p:txBody>
      </p:sp>
    </p:spTree>
    <p:extLst>
      <p:ext uri="{BB962C8B-B14F-4D97-AF65-F5344CB8AC3E}">
        <p14:creationId xmlns:p14="http://schemas.microsoft.com/office/powerpoint/2010/main" val="47373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7DC580-30D8-6B0F-347A-BABDF7A58B9F}"/>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46BE86CA-6429-2D1A-1DEB-618466D08F2F}"/>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1BE567C7-01AB-E0AC-DC32-3EE994B4A4CB}"/>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A3862CF5-51D5-4643-FBEF-DB94A6603EF7}"/>
              </a:ext>
            </a:extLst>
          </p:cNvPr>
          <p:cNvSpPr>
            <a:spLocks noGrp="1"/>
          </p:cNvSpPr>
          <p:nvPr>
            <p:ph type="sldNum" sz="quarter" idx="5"/>
          </p:nvPr>
        </p:nvSpPr>
        <p:spPr/>
        <p:txBody>
          <a:bodyPr/>
          <a:lstStyle/>
          <a:p>
            <a:fld id="{E8C5FAC1-CEBB-4445-8F45-0C9C32AC8EE4}" type="slidenum">
              <a:rPr lang="he-IL" smtClean="0"/>
              <a:t>4</a:t>
            </a:fld>
            <a:endParaRPr lang="he-IL"/>
          </a:p>
        </p:txBody>
      </p:sp>
    </p:spTree>
    <p:extLst>
      <p:ext uri="{BB962C8B-B14F-4D97-AF65-F5344CB8AC3E}">
        <p14:creationId xmlns:p14="http://schemas.microsoft.com/office/powerpoint/2010/main" val="3928863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24D521-7865-E36C-E54A-94DA65901786}"/>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EB0E8EC8-030A-8C96-B92C-68A484D89635}"/>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1DF68E5B-02A4-C86B-47EC-DE5E777D4F8C}"/>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A541CF83-F6B3-FF8E-6959-78AAE6489D30}"/>
              </a:ext>
            </a:extLst>
          </p:cNvPr>
          <p:cNvSpPr>
            <a:spLocks noGrp="1"/>
          </p:cNvSpPr>
          <p:nvPr>
            <p:ph type="sldNum" sz="quarter" idx="5"/>
          </p:nvPr>
        </p:nvSpPr>
        <p:spPr/>
        <p:txBody>
          <a:bodyPr/>
          <a:lstStyle/>
          <a:p>
            <a:fld id="{E8C5FAC1-CEBB-4445-8F45-0C9C32AC8EE4}" type="slidenum">
              <a:rPr lang="he-IL" smtClean="0"/>
              <a:t>5</a:t>
            </a:fld>
            <a:endParaRPr lang="he-IL"/>
          </a:p>
        </p:txBody>
      </p:sp>
    </p:spTree>
    <p:extLst>
      <p:ext uri="{BB962C8B-B14F-4D97-AF65-F5344CB8AC3E}">
        <p14:creationId xmlns:p14="http://schemas.microsoft.com/office/powerpoint/2010/main" val="2616597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D2C768-E72B-D7F2-CD13-828FCECA56B1}"/>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98423D6A-2F1D-FD3A-D0CA-CFB74C92AEEA}"/>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BC46EF67-3305-1CF9-826A-1FD041DFF3A2}"/>
              </a:ext>
            </a:extLst>
          </p:cNvPr>
          <p:cNvSpPr>
            <a:spLocks noGrp="1"/>
          </p:cNvSpPr>
          <p:nvPr>
            <p:ph type="body" idx="1"/>
          </p:nvPr>
        </p:nvSpPr>
        <p:spPr/>
        <p:txBody>
          <a:bodyPr/>
          <a:lstStyle/>
          <a:p>
            <a:r>
              <a:rPr lang="he-IL" dirty="0"/>
              <a:t>בספרי רפואה כגון הריסון, </a:t>
            </a:r>
            <a:r>
              <a:rPr lang="en-US" dirty="0"/>
              <a:t>Goldman-Cecil</a:t>
            </a:r>
            <a:r>
              <a:rPr lang="he-IL" dirty="0"/>
              <a:t> וכדומה יש פרקים על רפואה </a:t>
            </a:r>
            <a:r>
              <a:rPr lang="he-IL" dirty="0" err="1"/>
              <a:t>פליאטיבית</a:t>
            </a:r>
            <a:endParaRPr lang="he-IL" dirty="0"/>
          </a:p>
        </p:txBody>
      </p:sp>
      <p:sp>
        <p:nvSpPr>
          <p:cNvPr id="4" name="מציין מיקום של מספר שקופית 3">
            <a:extLst>
              <a:ext uri="{FF2B5EF4-FFF2-40B4-BE49-F238E27FC236}">
                <a16:creationId xmlns:a16="http://schemas.microsoft.com/office/drawing/2014/main" id="{75A109B8-CAC9-17E8-71BB-5132FC7DB0B2}"/>
              </a:ext>
            </a:extLst>
          </p:cNvPr>
          <p:cNvSpPr>
            <a:spLocks noGrp="1"/>
          </p:cNvSpPr>
          <p:nvPr>
            <p:ph type="sldNum" sz="quarter" idx="5"/>
          </p:nvPr>
        </p:nvSpPr>
        <p:spPr/>
        <p:txBody>
          <a:bodyPr/>
          <a:lstStyle/>
          <a:p>
            <a:fld id="{E8C5FAC1-CEBB-4445-8F45-0C9C32AC8EE4}" type="slidenum">
              <a:rPr lang="he-IL" smtClean="0"/>
              <a:t>6</a:t>
            </a:fld>
            <a:endParaRPr lang="he-IL"/>
          </a:p>
        </p:txBody>
      </p:sp>
    </p:spTree>
    <p:extLst>
      <p:ext uri="{BB962C8B-B14F-4D97-AF65-F5344CB8AC3E}">
        <p14:creationId xmlns:p14="http://schemas.microsoft.com/office/powerpoint/2010/main" val="2885426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2CAB06-7AE4-3D23-DECA-434E7DFDD015}"/>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5A9629C0-BA40-A430-13EE-26BF26E6C305}"/>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A0337CE9-69AD-A7D8-7FA3-3DA18A019443}"/>
              </a:ext>
            </a:extLst>
          </p:cNvPr>
          <p:cNvSpPr>
            <a:spLocks noGrp="1"/>
          </p:cNvSpPr>
          <p:nvPr>
            <p:ph type="body" idx="1"/>
          </p:nvPr>
        </p:nvSpPr>
        <p:spPr/>
        <p:txBody>
          <a:bodyPr/>
          <a:lstStyle/>
          <a:p>
            <a:endParaRPr lang="he-IL" dirty="0"/>
          </a:p>
        </p:txBody>
      </p:sp>
      <p:sp>
        <p:nvSpPr>
          <p:cNvPr id="4" name="מציין מיקום של מספר שקופית 3">
            <a:extLst>
              <a:ext uri="{FF2B5EF4-FFF2-40B4-BE49-F238E27FC236}">
                <a16:creationId xmlns:a16="http://schemas.microsoft.com/office/drawing/2014/main" id="{1E5821ED-DAEE-C78F-A882-70D086EEF395}"/>
              </a:ext>
            </a:extLst>
          </p:cNvPr>
          <p:cNvSpPr>
            <a:spLocks noGrp="1"/>
          </p:cNvSpPr>
          <p:nvPr>
            <p:ph type="sldNum" sz="quarter" idx="5"/>
          </p:nvPr>
        </p:nvSpPr>
        <p:spPr/>
        <p:txBody>
          <a:bodyPr/>
          <a:lstStyle/>
          <a:p>
            <a:fld id="{E8C5FAC1-CEBB-4445-8F45-0C9C32AC8EE4}" type="slidenum">
              <a:rPr lang="he-IL" smtClean="0"/>
              <a:t>7</a:t>
            </a:fld>
            <a:endParaRPr lang="he-IL"/>
          </a:p>
        </p:txBody>
      </p:sp>
    </p:spTree>
    <p:extLst>
      <p:ext uri="{BB962C8B-B14F-4D97-AF65-F5344CB8AC3E}">
        <p14:creationId xmlns:p14="http://schemas.microsoft.com/office/powerpoint/2010/main" val="1357133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40973D-60CA-D85D-A5C5-AE26598E2DF1}"/>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C4C1F31F-CD68-5603-A992-E22041EE0D3F}"/>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E53EB6BD-0528-F987-7714-78864B7D77C6}"/>
              </a:ext>
            </a:extLst>
          </p:cNvPr>
          <p:cNvSpPr>
            <a:spLocks noGrp="1"/>
          </p:cNvSpPr>
          <p:nvPr>
            <p:ph type="body" idx="1"/>
          </p:nvPr>
        </p:nvSpPr>
        <p:spPr/>
        <p:txBody>
          <a:bodyPr/>
          <a:lstStyle/>
          <a:p>
            <a:r>
              <a:rPr lang="he-IL" dirty="0"/>
              <a:t>כולם עם</a:t>
            </a:r>
            <a:r>
              <a:rPr lang="en-US" dirty="0"/>
              <a:t>IF </a:t>
            </a:r>
            <a:r>
              <a:rPr lang="he-IL" dirty="0"/>
              <a:t> סביב 2 ו- </a:t>
            </a:r>
            <a:r>
              <a:rPr lang="en-US" dirty="0"/>
              <a:t>Peer reviewed</a:t>
            </a:r>
            <a:endParaRPr lang="he-IL" dirty="0"/>
          </a:p>
        </p:txBody>
      </p:sp>
      <p:sp>
        <p:nvSpPr>
          <p:cNvPr id="4" name="מציין מיקום של מספר שקופית 3">
            <a:extLst>
              <a:ext uri="{FF2B5EF4-FFF2-40B4-BE49-F238E27FC236}">
                <a16:creationId xmlns:a16="http://schemas.microsoft.com/office/drawing/2014/main" id="{B47224DA-3599-5B8A-4C34-3D796F51A67B}"/>
              </a:ext>
            </a:extLst>
          </p:cNvPr>
          <p:cNvSpPr>
            <a:spLocks noGrp="1"/>
          </p:cNvSpPr>
          <p:nvPr>
            <p:ph type="sldNum" sz="quarter" idx="5"/>
          </p:nvPr>
        </p:nvSpPr>
        <p:spPr/>
        <p:txBody>
          <a:bodyPr/>
          <a:lstStyle/>
          <a:p>
            <a:fld id="{E8C5FAC1-CEBB-4445-8F45-0C9C32AC8EE4}" type="slidenum">
              <a:rPr lang="he-IL" smtClean="0"/>
              <a:t>8</a:t>
            </a:fld>
            <a:endParaRPr lang="he-IL"/>
          </a:p>
        </p:txBody>
      </p:sp>
    </p:spTree>
    <p:extLst>
      <p:ext uri="{BB962C8B-B14F-4D97-AF65-F5344CB8AC3E}">
        <p14:creationId xmlns:p14="http://schemas.microsoft.com/office/powerpoint/2010/main" val="1188127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43E7DC-7DAA-B7DC-56BD-925E5CF0794A}"/>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2B0F0DE4-1BE0-F48C-D2E1-7870807CE13D}"/>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7FC309B7-5F4B-D16C-FFBB-D495A81E1D33}"/>
              </a:ext>
            </a:extLst>
          </p:cNvPr>
          <p:cNvSpPr>
            <a:spLocks noGrp="1"/>
          </p:cNvSpPr>
          <p:nvPr>
            <p:ph type="body" idx="1"/>
          </p:nvPr>
        </p:nvSpPr>
        <p:spPr/>
        <p:txBody>
          <a:bodyPr/>
          <a:lstStyle/>
          <a:p>
            <a:r>
              <a:rPr lang="he-IL" dirty="0"/>
              <a:t>נתחיל מהמשאבים </a:t>
            </a:r>
            <a:r>
              <a:rPr lang="he-IL" dirty="0" err="1"/>
              <a:t>הקאנוניים</a:t>
            </a:r>
            <a:r>
              <a:rPr lang="he-IL" dirty="0"/>
              <a:t> בתחום</a:t>
            </a:r>
          </a:p>
        </p:txBody>
      </p:sp>
      <p:sp>
        <p:nvSpPr>
          <p:cNvPr id="4" name="מציין מיקום של מספר שקופית 3">
            <a:extLst>
              <a:ext uri="{FF2B5EF4-FFF2-40B4-BE49-F238E27FC236}">
                <a16:creationId xmlns:a16="http://schemas.microsoft.com/office/drawing/2014/main" id="{ED29AAA4-2C7E-EF55-09D7-EA49FBE510E0}"/>
              </a:ext>
            </a:extLst>
          </p:cNvPr>
          <p:cNvSpPr>
            <a:spLocks noGrp="1"/>
          </p:cNvSpPr>
          <p:nvPr>
            <p:ph type="sldNum" sz="quarter" idx="5"/>
          </p:nvPr>
        </p:nvSpPr>
        <p:spPr/>
        <p:txBody>
          <a:bodyPr/>
          <a:lstStyle/>
          <a:p>
            <a:fld id="{E8C5FAC1-CEBB-4445-8F45-0C9C32AC8EE4}" type="slidenum">
              <a:rPr lang="he-IL" smtClean="0"/>
              <a:t>9</a:t>
            </a:fld>
            <a:endParaRPr lang="he-IL"/>
          </a:p>
        </p:txBody>
      </p:sp>
    </p:spTree>
    <p:extLst>
      <p:ext uri="{BB962C8B-B14F-4D97-AF65-F5344CB8AC3E}">
        <p14:creationId xmlns:p14="http://schemas.microsoft.com/office/powerpoint/2010/main" val="15954277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803EC7-2894-9B28-5FA3-FE0BA2C823C9}"/>
            </a:ext>
          </a:extLst>
        </p:cNvPr>
        <p:cNvGrpSpPr/>
        <p:nvPr/>
      </p:nvGrpSpPr>
      <p:grpSpPr>
        <a:xfrm>
          <a:off x="0" y="0"/>
          <a:ext cx="0" cy="0"/>
          <a:chOff x="0" y="0"/>
          <a:chExt cx="0" cy="0"/>
        </a:xfrm>
      </p:grpSpPr>
      <p:sp>
        <p:nvSpPr>
          <p:cNvPr id="2" name="מציין מיקום של תמונת שקופית 1">
            <a:extLst>
              <a:ext uri="{FF2B5EF4-FFF2-40B4-BE49-F238E27FC236}">
                <a16:creationId xmlns:a16="http://schemas.microsoft.com/office/drawing/2014/main" id="{33F7655E-B030-92AA-27F9-4D4E60191DF8}"/>
              </a:ext>
            </a:extLst>
          </p:cNvPr>
          <p:cNvSpPr>
            <a:spLocks noGrp="1" noRot="1" noChangeAspect="1"/>
          </p:cNvSpPr>
          <p:nvPr>
            <p:ph type="sldImg"/>
          </p:nvPr>
        </p:nvSpPr>
        <p:spPr/>
      </p:sp>
      <p:sp>
        <p:nvSpPr>
          <p:cNvPr id="3" name="מציין מיקום של הערות 2">
            <a:extLst>
              <a:ext uri="{FF2B5EF4-FFF2-40B4-BE49-F238E27FC236}">
                <a16:creationId xmlns:a16="http://schemas.microsoft.com/office/drawing/2014/main" id="{2714FB1A-716E-7DEF-1BC7-E21652DAF05C}"/>
              </a:ext>
            </a:extLst>
          </p:cNvPr>
          <p:cNvSpPr>
            <a:spLocks noGrp="1"/>
          </p:cNvSpPr>
          <p:nvPr>
            <p:ph type="body" idx="1"/>
          </p:nvPr>
        </p:nvSpPr>
        <p:spPr/>
        <p:txBody>
          <a:bodyPr/>
          <a:lstStyle/>
          <a:p>
            <a:r>
              <a:rPr lang="he-IL" dirty="0"/>
              <a:t>יש אינספור ספרים נפלאים שיכולים לתת כלים  ותובנות שונות ומשלימות לידע המקצועי הנרכש מ-</a:t>
            </a:r>
            <a:r>
              <a:rPr lang="en-US" dirty="0"/>
              <a:t>Textbook</a:t>
            </a:r>
            <a:r>
              <a:rPr lang="he-IL" dirty="0"/>
              <a:t>. </a:t>
            </a:r>
          </a:p>
          <a:p>
            <a:endParaRPr lang="he-IL" dirty="0"/>
          </a:p>
          <a:p>
            <a:r>
              <a:rPr lang="he-IL" dirty="0"/>
              <a:t>יחד עם עידן שפירא וקבוצת </a:t>
            </a:r>
            <a:r>
              <a:rPr lang="he-IL" dirty="0" err="1"/>
              <a:t>עו</a:t>
            </a:r>
            <a:r>
              <a:rPr lang="he-IL" dirty="0"/>
              <a:t>''</a:t>
            </a:r>
            <a:r>
              <a:rPr lang="he-IL" dirty="0" err="1"/>
              <a:t>סיות</a:t>
            </a:r>
            <a:r>
              <a:rPr lang="he-IL" dirty="0"/>
              <a:t> בטיפול תומך יצרנו לפני שנה וחצי רשימת קריאה מומלצת לעוסקים </a:t>
            </a:r>
            <a:r>
              <a:rPr lang="he-IL" dirty="0" err="1"/>
              <a:t>בפליאציה</a:t>
            </a:r>
            <a:r>
              <a:rPr lang="he-IL" dirty="0"/>
              <a:t> וטיפול בסוף החיים</a:t>
            </a:r>
          </a:p>
        </p:txBody>
      </p:sp>
      <p:sp>
        <p:nvSpPr>
          <p:cNvPr id="4" name="מציין מיקום של מספר שקופית 3">
            <a:extLst>
              <a:ext uri="{FF2B5EF4-FFF2-40B4-BE49-F238E27FC236}">
                <a16:creationId xmlns:a16="http://schemas.microsoft.com/office/drawing/2014/main" id="{5AFCC425-9B31-B3D0-5952-18EDA91BD066}"/>
              </a:ext>
            </a:extLst>
          </p:cNvPr>
          <p:cNvSpPr>
            <a:spLocks noGrp="1"/>
          </p:cNvSpPr>
          <p:nvPr>
            <p:ph type="sldNum" sz="quarter" idx="5"/>
          </p:nvPr>
        </p:nvSpPr>
        <p:spPr/>
        <p:txBody>
          <a:bodyPr/>
          <a:lstStyle/>
          <a:p>
            <a:fld id="{E8C5FAC1-CEBB-4445-8F45-0C9C32AC8EE4}" type="slidenum">
              <a:rPr lang="he-IL" smtClean="0"/>
              <a:t>10</a:t>
            </a:fld>
            <a:endParaRPr lang="he-IL"/>
          </a:p>
        </p:txBody>
      </p:sp>
    </p:spTree>
    <p:extLst>
      <p:ext uri="{BB962C8B-B14F-4D97-AF65-F5344CB8AC3E}">
        <p14:creationId xmlns:p14="http://schemas.microsoft.com/office/powerpoint/2010/main" val="40329449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1/26/2025</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86408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1/26/2025</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635150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1/26/2025</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35069496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1/26/2025</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360869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1/26/2025</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160566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1/26/2025</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698677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1/26/2025</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970045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1/26/2025</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5749685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1/26/2025</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79040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1/26/2025</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1271498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1/26/2025</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7319908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1/26/2025</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2926403646"/>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798" r:id="rId6"/>
    <p:sldLayoutId id="2147483794" r:id="rId7"/>
    <p:sldLayoutId id="2147483795" r:id="rId8"/>
    <p:sldLayoutId id="2147483796" r:id="rId9"/>
    <p:sldLayoutId id="2147483797" r:id="rId10"/>
    <p:sldLayoutId id="2147483799"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4.jpeg"/><Relationship Id="rId7" Type="http://schemas.openxmlformats.org/officeDocument/2006/relationships/hyperlink" Target="&#1502;&#1510;&#1490;&#1493;&#1514;%20&#1513;&#1497;&#1502;&#1493;&#1513;&#1497;&#1493;&#1514;/&#1499;&#1500;&#1500;&#1497;/&#1512;&#1513;&#1497;&#1502;&#1514;%20&#1511;&#1512;&#1497;&#1488;&#1492;%20&#1502;&#1493;&#1502;&#1500;&#1510;&#1514;%20&#1500;&#1506;&#1493;&#1505;&#1511;&#1497;&#1501;%20&#1489;&#1505;&#1493;&#1507;%20&#1492;&#1495;&#1497;&#1497;&#1501;%20&#1493;&#1508;&#1500;&#1497;&#1488;&#1510;&#1497;&#1492;%20PDF.pdf"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17.jpeg"/><Relationship Id="rId5" Type="http://schemas.openxmlformats.org/officeDocument/2006/relationships/image" Target="../media/image16.jpeg"/><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shorts/CIaahg2orq0?feature=share" TargetMode="Externa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hyperlink" Target="https://youtu.be/IaC8DZQtjJc"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rightdecisions.scot.nhs.uk/scottish-palliative-care-guidelines/"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hyperlink" Target="https://www.wikirefua.org.il/w/index.php?title=%D7%A4%D7%A8%D7%A7%D7%99%D7%9D_%D7%91%D7%A8%D7%A4%D7%95%D7%90%D7%94_%D7%A4%D7%9C%D7%99%D7%90%D7%98%D7%99%D7%91%D7%99%D7%AA" TargetMode="External"/><Relationship Id="rId4" Type="http://schemas.openxmlformats.org/officeDocument/2006/relationships/hyperlink" Target="https://cdel-palliative.org.il/"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mypcnow.org/" TargetMode="Externa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1.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2.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hyperlink" Target="https://www.drugs.com/" TargetMode="External"/><Relationship Id="rId5" Type="http://schemas.openxmlformats.org/officeDocument/2006/relationships/image" Target="../media/image26.png"/><Relationship Id="rId4" Type="http://schemas.openxmlformats.org/officeDocument/2006/relationships/hyperlink" Target="https://go.drugbank.com/"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hyperlink" Target="https://israeldrugs.health.gov.il/#!/byDrug" TargetMode="External"/><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hyperlink" Target="https://clincalc.com/opioids/"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www.mdcalc.com/"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medstopper.com/" TargetMode="External"/><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3" Type="http://schemas.openxmlformats.org/officeDocument/2006/relationships/hyperlink" Target="https://eprognosis.ucsf.edu/index.php" TargetMode="External"/><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hyperlink" Target="https://www.mdapp.co/palliative-care"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www.vitaltalk.org/" TargetMode="External"/><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8.jpeg"/></Relationships>
</file>

<file path=ppt/slides/_rels/slide26.xml.rels><?xml version="1.0" encoding="UTF-8" standalone="yes"?>
<Relationships xmlns="http://schemas.openxmlformats.org/package/2006/relationships"><Relationship Id="rId3" Type="http://schemas.openxmlformats.org/officeDocument/2006/relationships/hyperlink" Target="https://getpalliativecare.org/" TargetMode="External"/><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hyperlink" Target="https://sciencebasedmedicine.org/"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s://www.palliative-care.org.il/"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9.jpe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לבן 1">
            <a:extLst>
              <a:ext uri="{FF2B5EF4-FFF2-40B4-BE49-F238E27FC236}">
                <a16:creationId xmlns:a16="http://schemas.microsoft.com/office/drawing/2014/main" id="{2229E109-792C-9AB3-C27A-17131ED51D38}"/>
              </a:ext>
            </a:extLst>
          </p:cNvPr>
          <p:cNvSpPr/>
          <p:nvPr/>
        </p:nvSpPr>
        <p:spPr>
          <a:xfrm>
            <a:off x="0" y="0"/>
            <a:ext cx="12192000" cy="2020389"/>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FE4EBAE2-C323-3721-AF87-DD38DD2D11E1}"/>
              </a:ext>
            </a:extLst>
          </p:cNvPr>
          <p:cNvSpPr txBox="1">
            <a:spLocks/>
          </p:cNvSpPr>
          <p:nvPr/>
        </p:nvSpPr>
        <p:spPr>
          <a:xfrm>
            <a:off x="526115" y="209261"/>
            <a:ext cx="10869248" cy="1687513"/>
          </a:xfrm>
          <a:prstGeom prst="rect">
            <a:avLst/>
          </a:prstGeom>
        </p:spPr>
        <p:txBody>
          <a:bodyPr>
            <a:normAutofit fontScale="92500" lnSpcReduction="10000"/>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6000" b="1" dirty="0"/>
              <a:t>מאגרי מידע דיגיטליים </a:t>
            </a:r>
            <a:br>
              <a:rPr lang="he-IL" sz="6000" b="1" dirty="0"/>
            </a:br>
            <a:r>
              <a:rPr lang="he-IL" sz="6000" b="1" dirty="0"/>
              <a:t>שימושיים בטיפול פליאטיבי</a:t>
            </a:r>
          </a:p>
        </p:txBody>
      </p:sp>
      <p:pic>
        <p:nvPicPr>
          <p:cNvPr id="5" name="תמונה 4">
            <a:extLst>
              <a:ext uri="{FF2B5EF4-FFF2-40B4-BE49-F238E27FC236}">
                <a16:creationId xmlns:a16="http://schemas.microsoft.com/office/drawing/2014/main" id="{3EEDC725-8B0A-B5CD-6D49-FE6D7D2D2D92}"/>
              </a:ext>
            </a:extLst>
          </p:cNvPr>
          <p:cNvPicPr>
            <a:picLocks noChangeAspect="1"/>
          </p:cNvPicPr>
          <p:nvPr/>
        </p:nvPicPr>
        <p:blipFill>
          <a:blip r:embed="rId3"/>
          <a:srcRect l="363" t="17690"/>
          <a:stretch/>
        </p:blipFill>
        <p:spPr>
          <a:xfrm>
            <a:off x="1609384" y="2106035"/>
            <a:ext cx="4057022" cy="4658446"/>
          </a:xfrm>
          <a:prstGeom prst="ellipse">
            <a:avLst/>
          </a:prstGeom>
          <a:ln>
            <a:noFill/>
          </a:ln>
          <a:effectLst>
            <a:softEdge rad="112500"/>
          </a:effectLst>
        </p:spPr>
      </p:pic>
      <p:pic>
        <p:nvPicPr>
          <p:cNvPr id="6" name="תמונה 5">
            <a:extLst>
              <a:ext uri="{FF2B5EF4-FFF2-40B4-BE49-F238E27FC236}">
                <a16:creationId xmlns:a16="http://schemas.microsoft.com/office/drawing/2014/main" id="{79F4B55A-C8BD-81E4-DE6B-B9D9B9849511}"/>
              </a:ext>
            </a:extLst>
          </p:cNvPr>
          <p:cNvPicPr>
            <a:picLocks noChangeAspect="1"/>
          </p:cNvPicPr>
          <p:nvPr/>
        </p:nvPicPr>
        <p:blipFill>
          <a:blip r:embed="rId4"/>
          <a:stretch>
            <a:fillRect/>
          </a:stretch>
        </p:blipFill>
        <p:spPr>
          <a:xfrm>
            <a:off x="8326275" y="5477485"/>
            <a:ext cx="2150534" cy="1171254"/>
          </a:xfrm>
          <a:prstGeom prst="rect">
            <a:avLst/>
          </a:prstGeom>
        </p:spPr>
      </p:pic>
      <p:sp>
        <p:nvSpPr>
          <p:cNvPr id="7" name="תיבת טקסט 6">
            <a:extLst>
              <a:ext uri="{FF2B5EF4-FFF2-40B4-BE49-F238E27FC236}">
                <a16:creationId xmlns:a16="http://schemas.microsoft.com/office/drawing/2014/main" id="{74E38E17-CA07-474C-192A-DAD624A1AA26}"/>
              </a:ext>
            </a:extLst>
          </p:cNvPr>
          <p:cNvSpPr txBox="1"/>
          <p:nvPr/>
        </p:nvSpPr>
        <p:spPr>
          <a:xfrm>
            <a:off x="6834592" y="3989322"/>
            <a:ext cx="5133901" cy="1384995"/>
          </a:xfrm>
          <a:prstGeom prst="rect">
            <a:avLst/>
          </a:prstGeom>
          <a:noFill/>
        </p:spPr>
        <p:txBody>
          <a:bodyPr wrap="square">
            <a:spAutoFit/>
          </a:bodyPr>
          <a:lstStyle/>
          <a:p>
            <a:pPr algn="ctr"/>
            <a:r>
              <a:rPr lang="he-IL" sz="2800" b="1" dirty="0">
                <a:solidFill>
                  <a:srgbClr val="107F8B"/>
                </a:solidFill>
              </a:rPr>
              <a:t>יוליה </a:t>
            </a:r>
            <a:r>
              <a:rPr lang="he-IL" sz="2800" b="1" dirty="0" err="1">
                <a:solidFill>
                  <a:srgbClr val="107F8B"/>
                </a:solidFill>
              </a:rPr>
              <a:t>אסטרין</a:t>
            </a:r>
            <a:endParaRPr lang="he-IL" sz="2800" b="1" dirty="0">
              <a:solidFill>
                <a:srgbClr val="107F8B"/>
              </a:solidFill>
            </a:endParaRPr>
          </a:p>
          <a:p>
            <a:pPr algn="ctr"/>
            <a:r>
              <a:rPr lang="he-IL" sz="2800" b="1" dirty="0">
                <a:solidFill>
                  <a:srgbClr val="107F8B"/>
                </a:solidFill>
              </a:rPr>
              <a:t>אחות מומחית בטיפול תומך</a:t>
            </a:r>
          </a:p>
          <a:p>
            <a:pPr algn="ctr"/>
            <a:r>
              <a:rPr lang="he-IL" sz="2800" b="1" dirty="0">
                <a:solidFill>
                  <a:srgbClr val="107F8B"/>
                </a:solidFill>
              </a:rPr>
              <a:t>היחידה לרפואה </a:t>
            </a:r>
            <a:r>
              <a:rPr lang="he-IL" sz="2800" b="1" dirty="0" err="1">
                <a:solidFill>
                  <a:srgbClr val="107F8B"/>
                </a:solidFill>
              </a:rPr>
              <a:t>פליאטיבית</a:t>
            </a:r>
            <a:endParaRPr lang="en-US" sz="2800" b="1" dirty="0">
              <a:solidFill>
                <a:srgbClr val="107F8B"/>
              </a:solidFill>
            </a:endParaRPr>
          </a:p>
        </p:txBody>
      </p:sp>
    </p:spTree>
    <p:extLst>
      <p:ext uri="{BB962C8B-B14F-4D97-AF65-F5344CB8AC3E}">
        <p14:creationId xmlns:p14="http://schemas.microsoft.com/office/powerpoint/2010/main" val="3682356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EDE9F-4D43-8193-96AA-9B4D552460A7}"/>
            </a:ext>
          </a:extLst>
        </p:cNvPr>
        <p:cNvGrpSpPr/>
        <p:nvPr/>
      </p:nvGrpSpPr>
      <p:grpSpPr>
        <a:xfrm>
          <a:off x="0" y="0"/>
          <a:ext cx="0" cy="0"/>
          <a:chOff x="0" y="0"/>
          <a:chExt cx="0" cy="0"/>
        </a:xfrm>
      </p:grpSpPr>
      <p:sp>
        <p:nvSpPr>
          <p:cNvPr id="2" name="מלבן 1">
            <a:extLst>
              <a:ext uri="{FF2B5EF4-FFF2-40B4-BE49-F238E27FC236}">
                <a16:creationId xmlns:a16="http://schemas.microsoft.com/office/drawing/2014/main" id="{E30287C5-CAA2-806C-18FD-DF42B212D089}"/>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כותרת 1">
            <a:extLst>
              <a:ext uri="{FF2B5EF4-FFF2-40B4-BE49-F238E27FC236}">
                <a16:creationId xmlns:a16="http://schemas.microsoft.com/office/drawing/2014/main" id="{6E381172-0686-E70F-5C0E-161ADF461698}"/>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ספרי עיון </a:t>
            </a:r>
          </a:p>
        </p:txBody>
      </p:sp>
      <p:pic>
        <p:nvPicPr>
          <p:cNvPr id="5122" name="Picture 2" descr="‫בין החלמה לריפוי | רוני צבר - עם עובד‬‎">
            <a:extLst>
              <a:ext uri="{FF2B5EF4-FFF2-40B4-BE49-F238E27FC236}">
                <a16:creationId xmlns:a16="http://schemas.microsoft.com/office/drawing/2014/main" id="{0F7EE4A7-5C55-4ACD-5487-7085656076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623" y="2805262"/>
            <a:ext cx="1972405" cy="304033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5124" name="Picture 4" descr="‫להיות בן תמותה - אטול גוואנדה | עברית - חנות ספרים‬‎">
            <a:extLst>
              <a:ext uri="{FF2B5EF4-FFF2-40B4-BE49-F238E27FC236}">
                <a16:creationId xmlns:a16="http://schemas.microsoft.com/office/drawing/2014/main" id="{A92AAB7E-7BB5-3AFA-202E-60C9B178EC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56239" y="1396341"/>
            <a:ext cx="1907906" cy="300575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5126" name="Picture 6" descr="‫המוות חשוב לחיים - אליזבת קובלר רוס | חדקרן בית השראה‬‎">
            <a:extLst>
              <a:ext uri="{FF2B5EF4-FFF2-40B4-BE49-F238E27FC236}">
                <a16:creationId xmlns:a16="http://schemas.microsoft.com/office/drawing/2014/main" id="{4C6D43E6-A1EF-BA17-0B52-D9E0449710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7356" y="2711211"/>
            <a:ext cx="1979417" cy="3068097"/>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Grief by Lynne Halamish ...">
            <a:extLst>
              <a:ext uri="{FF2B5EF4-FFF2-40B4-BE49-F238E27FC236}">
                <a16:creationId xmlns:a16="http://schemas.microsoft.com/office/drawing/2014/main" id="{45D8419B-07A9-F922-430A-3EBC51CAC5C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57597" y="1319680"/>
            <a:ext cx="1873302" cy="300575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5" name="תיבת טקסט 4">
            <a:extLst>
              <a:ext uri="{FF2B5EF4-FFF2-40B4-BE49-F238E27FC236}">
                <a16:creationId xmlns:a16="http://schemas.microsoft.com/office/drawing/2014/main" id="{61B2937C-3069-B9E5-838D-8AE50BBB4EA8}"/>
              </a:ext>
            </a:extLst>
          </p:cNvPr>
          <p:cNvSpPr txBox="1"/>
          <p:nvPr/>
        </p:nvSpPr>
        <p:spPr>
          <a:xfrm>
            <a:off x="232394" y="5925581"/>
            <a:ext cx="11564867" cy="707886"/>
          </a:xfrm>
          <a:prstGeom prst="rect">
            <a:avLst/>
          </a:prstGeom>
          <a:noFill/>
        </p:spPr>
        <p:txBody>
          <a:bodyPr wrap="square">
            <a:spAutoFit/>
          </a:bodyPr>
          <a:lstStyle/>
          <a:p>
            <a:pPr algn="r" rtl="1"/>
            <a:r>
              <a:rPr lang="he-IL" sz="2000" dirty="0">
                <a:latin typeface="Arial" panose="020B0604020202020204" pitchFamily="34" charset="0"/>
                <a:cs typeface="Arial" panose="020B0604020202020204" pitchFamily="34" charset="0"/>
              </a:rPr>
              <a:t>ועוד אינספור ספרים נפלאים. </a:t>
            </a:r>
          </a:p>
          <a:p>
            <a:pPr algn="r" rtl="1"/>
            <a:r>
              <a:rPr lang="he-IL" sz="2000" dirty="0">
                <a:latin typeface="Arial" panose="020B0604020202020204" pitchFamily="34" charset="0"/>
                <a:cs typeface="Arial" panose="020B0604020202020204" pitchFamily="34" charset="0"/>
              </a:rPr>
              <a:t>לרשימת קריאה מומלצת יש ללחוץ-  </a:t>
            </a:r>
            <a:r>
              <a:rPr lang="he-IL" sz="2000" dirty="0">
                <a:latin typeface="Arial" panose="020B0604020202020204" pitchFamily="34" charset="0"/>
                <a:cs typeface="Arial" panose="020B0604020202020204" pitchFamily="34" charset="0"/>
                <a:hlinkClick r:id="rId7" action="ppaction://hlinkfile"/>
              </a:rPr>
              <a:t>רשימת קריאה</a:t>
            </a:r>
            <a:endParaRPr lang="he-IL" sz="2000" dirty="0">
              <a:latin typeface="Arial" panose="020B0604020202020204" pitchFamily="34" charset="0"/>
              <a:cs typeface="Arial" panose="020B0604020202020204" pitchFamily="34" charset="0"/>
            </a:endParaRPr>
          </a:p>
        </p:txBody>
      </p:sp>
      <p:pic>
        <p:nvPicPr>
          <p:cNvPr id="7172" name="Picture 4" descr="Navigating Communication with Seriously ...">
            <a:extLst>
              <a:ext uri="{FF2B5EF4-FFF2-40B4-BE49-F238E27FC236}">
                <a16:creationId xmlns:a16="http://schemas.microsoft.com/office/drawing/2014/main" id="{32EF34D9-532F-FD63-61A8-8D1D672BD3E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607626" y="2578883"/>
            <a:ext cx="2062427" cy="3099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6659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3967CA-E078-C962-DCFD-B21B4D997478}"/>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DA37A2EF-3D97-4810-B1A2-08E5B6C39A88}"/>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85517B1D-BA02-CBFF-75F8-4E43279F6B7B}"/>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B321A3F8-C225-B015-F77B-6343B01E4C9D}"/>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8" name="תיבת טקסט 7">
            <a:extLst>
              <a:ext uri="{FF2B5EF4-FFF2-40B4-BE49-F238E27FC236}">
                <a16:creationId xmlns:a16="http://schemas.microsoft.com/office/drawing/2014/main" id="{4EB0CF8D-122C-4DC0-C569-DF5A100B739D}"/>
              </a:ext>
            </a:extLst>
          </p:cNvPr>
          <p:cNvSpPr txBox="1"/>
          <p:nvPr/>
        </p:nvSpPr>
        <p:spPr>
          <a:xfrm>
            <a:off x="5588000" y="1602098"/>
            <a:ext cx="6193971" cy="533009"/>
          </a:xfrm>
          <a:prstGeom prst="rect">
            <a:avLst/>
          </a:prstGeom>
          <a:noFill/>
        </p:spPr>
        <p:txBody>
          <a:bodyPr wrap="square">
            <a:spAutoFit/>
          </a:bodyPr>
          <a:lstStyle/>
          <a:p>
            <a:pPr algn="r" rtl="1"/>
            <a:r>
              <a:rPr lang="he-IL" sz="2800" b="1" i="0" dirty="0">
                <a:solidFill>
                  <a:srgbClr val="107F8B"/>
                </a:solidFill>
                <a:effectLst/>
              </a:rPr>
              <a:t>קצת טיפים לפני שניגש לכלים עצמם...</a:t>
            </a:r>
            <a:endParaRPr lang="he-IL" sz="2800" dirty="0"/>
          </a:p>
        </p:txBody>
      </p:sp>
      <p:sp>
        <p:nvSpPr>
          <p:cNvPr id="10" name="תיבת טקסט 9">
            <a:hlinkClick r:id="rId3"/>
            <a:extLst>
              <a:ext uri="{FF2B5EF4-FFF2-40B4-BE49-F238E27FC236}">
                <a16:creationId xmlns:a16="http://schemas.microsoft.com/office/drawing/2014/main" id="{A7F17581-E988-46C9-3F8C-82881ABB016A}"/>
              </a:ext>
            </a:extLst>
          </p:cNvPr>
          <p:cNvSpPr txBox="1"/>
          <p:nvPr/>
        </p:nvSpPr>
        <p:spPr>
          <a:xfrm>
            <a:off x="7525593" y="2777629"/>
            <a:ext cx="4153445" cy="523220"/>
          </a:xfrm>
          <a:prstGeom prst="rect">
            <a:avLst/>
          </a:prstGeom>
          <a:noFill/>
        </p:spPr>
        <p:txBody>
          <a:bodyPr wrap="square">
            <a:spAutoFit/>
          </a:bodyPr>
          <a:lstStyle/>
          <a:p>
            <a:pPr algn="r" rtl="1"/>
            <a:r>
              <a:rPr lang="he-IL" sz="2800" dirty="0">
                <a:hlinkClick r:id="rId3"/>
              </a:rPr>
              <a:t>הוספת קיצור דרך באנדרואיד</a:t>
            </a:r>
            <a:endParaRPr lang="he-IL" sz="2800" dirty="0"/>
          </a:p>
        </p:txBody>
      </p:sp>
      <p:sp>
        <p:nvSpPr>
          <p:cNvPr id="12" name="תיבת טקסט 11">
            <a:extLst>
              <a:ext uri="{FF2B5EF4-FFF2-40B4-BE49-F238E27FC236}">
                <a16:creationId xmlns:a16="http://schemas.microsoft.com/office/drawing/2014/main" id="{E1808D31-186B-F9FF-5C12-CB2FE350687E}"/>
              </a:ext>
            </a:extLst>
          </p:cNvPr>
          <p:cNvSpPr txBox="1"/>
          <p:nvPr/>
        </p:nvSpPr>
        <p:spPr>
          <a:xfrm>
            <a:off x="8043483" y="4097662"/>
            <a:ext cx="3635555" cy="523220"/>
          </a:xfrm>
          <a:prstGeom prst="rect">
            <a:avLst/>
          </a:prstGeom>
          <a:noFill/>
        </p:spPr>
        <p:txBody>
          <a:bodyPr wrap="square">
            <a:spAutoFit/>
          </a:bodyPr>
          <a:lstStyle/>
          <a:p>
            <a:pPr algn="r"/>
            <a:r>
              <a:rPr lang="he-IL" sz="2800" b="0" i="0" u="none" strike="noStrike" dirty="0">
                <a:solidFill>
                  <a:srgbClr val="FFFFFF"/>
                </a:solidFill>
                <a:effectLst/>
                <a:latin typeface="YouTube Noto"/>
                <a:hlinkClick r:id="rId4"/>
              </a:rPr>
              <a:t>הוספת קיצור דרך </a:t>
            </a:r>
            <a:r>
              <a:rPr lang="he-IL" sz="2800" b="0" i="0" u="none" strike="noStrike" dirty="0" err="1">
                <a:solidFill>
                  <a:srgbClr val="FFFFFF"/>
                </a:solidFill>
                <a:effectLst/>
                <a:latin typeface="YouTube Noto"/>
                <a:hlinkClick r:id="rId4"/>
              </a:rPr>
              <a:t>באייפון</a:t>
            </a:r>
            <a:endParaRPr lang="he-IL" sz="2800" dirty="0"/>
          </a:p>
        </p:txBody>
      </p:sp>
      <p:pic>
        <p:nvPicPr>
          <p:cNvPr id="13" name="תמונה 12" descr="תמונה שמכילה טקסט, מולטימדיה, צילום מסך, טלפון נייד&#10;&#10;התיאור נוצר באופן אוטומטי">
            <a:extLst>
              <a:ext uri="{FF2B5EF4-FFF2-40B4-BE49-F238E27FC236}">
                <a16:creationId xmlns:a16="http://schemas.microsoft.com/office/drawing/2014/main" id="{0BC79AB8-B3CE-D4EB-7533-0AC325DE82C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71586" y="1137823"/>
            <a:ext cx="2558667" cy="5545132"/>
          </a:xfrm>
          <a:prstGeom prst="rect">
            <a:avLst/>
          </a:prstGeom>
        </p:spPr>
      </p:pic>
      <p:pic>
        <p:nvPicPr>
          <p:cNvPr id="5" name="תמונה 4">
            <a:extLst>
              <a:ext uri="{FF2B5EF4-FFF2-40B4-BE49-F238E27FC236}">
                <a16:creationId xmlns:a16="http://schemas.microsoft.com/office/drawing/2014/main" id="{9ABE7A23-E62E-2745-0935-2D2C06087FDE}"/>
              </a:ext>
            </a:extLst>
          </p:cNvPr>
          <p:cNvPicPr>
            <a:picLocks noChangeAspect="1"/>
          </p:cNvPicPr>
          <p:nvPr/>
        </p:nvPicPr>
        <p:blipFill>
          <a:blip r:embed="rId6"/>
          <a:stretch>
            <a:fillRect/>
          </a:stretch>
        </p:blipFill>
        <p:spPr>
          <a:xfrm>
            <a:off x="224996" y="1164122"/>
            <a:ext cx="2561658" cy="5545132"/>
          </a:xfrm>
          <a:prstGeom prst="rect">
            <a:avLst/>
          </a:prstGeom>
        </p:spPr>
      </p:pic>
    </p:spTree>
    <p:extLst>
      <p:ext uri="{BB962C8B-B14F-4D97-AF65-F5344CB8AC3E}">
        <p14:creationId xmlns:p14="http://schemas.microsoft.com/office/powerpoint/2010/main" val="5802410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D2F0C4-9CEA-DEA7-1384-B0674C9D6F6E}"/>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A92E69FD-B9CC-443F-0CEE-9C12B1F8C669}"/>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7E26E81A-9EE8-4711-8A7A-A77E35380A0F}"/>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81E8AF34-CD1E-5CA6-7DE1-CEC33260B81D}"/>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איזון תסמינים</a:t>
            </a:r>
          </a:p>
        </p:txBody>
      </p:sp>
      <p:sp>
        <p:nvSpPr>
          <p:cNvPr id="11" name="תיבת טקסט 10">
            <a:extLst>
              <a:ext uri="{FF2B5EF4-FFF2-40B4-BE49-F238E27FC236}">
                <a16:creationId xmlns:a16="http://schemas.microsoft.com/office/drawing/2014/main" id="{7EADA73A-B193-955B-D425-A3645FB6392C}"/>
              </a:ext>
            </a:extLst>
          </p:cNvPr>
          <p:cNvSpPr txBox="1"/>
          <p:nvPr/>
        </p:nvSpPr>
        <p:spPr>
          <a:xfrm>
            <a:off x="1089758" y="3709903"/>
            <a:ext cx="11102242" cy="954107"/>
          </a:xfrm>
          <a:prstGeom prst="rect">
            <a:avLst/>
          </a:prstGeom>
          <a:noFill/>
        </p:spPr>
        <p:txBody>
          <a:bodyPr wrap="square">
            <a:spAutoFit/>
          </a:bodyPr>
          <a:lstStyle/>
          <a:p>
            <a:pPr algn="l" rtl="1"/>
            <a:r>
              <a:rPr lang="en-US" sz="2800" b="1" dirty="0">
                <a:solidFill>
                  <a:srgbClr val="107F8B"/>
                </a:solidFill>
                <a:hlinkClick r:id="rId3"/>
              </a:rPr>
              <a:t>https://rightdecisions.scot.nhs.uk/scottish-palliative-care-guidelines/</a:t>
            </a:r>
            <a:r>
              <a:rPr lang="he-IL" sz="2800" b="1" dirty="0">
                <a:solidFill>
                  <a:srgbClr val="107F8B"/>
                </a:solidFill>
                <a:hlinkClick r:id="rId3"/>
              </a:rPr>
              <a:t> </a:t>
            </a:r>
            <a:endParaRPr lang="he-IL" sz="2800" dirty="0"/>
          </a:p>
        </p:txBody>
      </p:sp>
      <p:sp>
        <p:nvSpPr>
          <p:cNvPr id="13" name="תיבת טקסט 12">
            <a:extLst>
              <a:ext uri="{FF2B5EF4-FFF2-40B4-BE49-F238E27FC236}">
                <a16:creationId xmlns:a16="http://schemas.microsoft.com/office/drawing/2014/main" id="{DE22A2BB-486A-92D9-64F0-9FC4D760D9A6}"/>
              </a:ext>
            </a:extLst>
          </p:cNvPr>
          <p:cNvSpPr txBox="1"/>
          <p:nvPr/>
        </p:nvSpPr>
        <p:spPr>
          <a:xfrm>
            <a:off x="6971717" y="3154344"/>
            <a:ext cx="4729335" cy="523220"/>
          </a:xfrm>
          <a:prstGeom prst="rect">
            <a:avLst/>
          </a:prstGeom>
          <a:noFill/>
        </p:spPr>
        <p:txBody>
          <a:bodyPr wrap="square">
            <a:spAutoFit/>
          </a:bodyPr>
          <a:lstStyle/>
          <a:p>
            <a:pPr marL="457200" indent="-457200" algn="r" rtl="1">
              <a:buFont typeface="Arial" panose="020B0604020202020204" pitchFamily="34" charset="0"/>
              <a:buChar char="•"/>
            </a:pPr>
            <a:r>
              <a:rPr lang="he-IL" sz="2800" b="1" dirty="0">
                <a:latin typeface="Arial" panose="020B0604020202020204" pitchFamily="34" charset="0"/>
                <a:cs typeface="Arial" panose="020B0604020202020204" pitchFamily="34" charset="0"/>
              </a:rPr>
              <a:t>אתר ההנחיות המקורי- </a:t>
            </a:r>
            <a:endParaRPr lang="he-IL" sz="2800" dirty="0">
              <a:latin typeface="Arial" panose="020B0604020202020204" pitchFamily="34" charset="0"/>
              <a:cs typeface="Arial" panose="020B0604020202020204" pitchFamily="34" charset="0"/>
            </a:endParaRPr>
          </a:p>
        </p:txBody>
      </p:sp>
      <p:sp>
        <p:nvSpPr>
          <p:cNvPr id="15" name="תיבת טקסט 14">
            <a:extLst>
              <a:ext uri="{FF2B5EF4-FFF2-40B4-BE49-F238E27FC236}">
                <a16:creationId xmlns:a16="http://schemas.microsoft.com/office/drawing/2014/main" id="{499C1178-9E47-DFC7-2C4F-C19CA8C3A90A}"/>
              </a:ext>
            </a:extLst>
          </p:cNvPr>
          <p:cNvSpPr txBox="1"/>
          <p:nvPr/>
        </p:nvSpPr>
        <p:spPr>
          <a:xfrm>
            <a:off x="3431022" y="1721942"/>
            <a:ext cx="8270030" cy="523221"/>
          </a:xfrm>
          <a:prstGeom prst="rect">
            <a:avLst/>
          </a:prstGeom>
          <a:noFill/>
        </p:spPr>
        <p:txBody>
          <a:bodyPr wrap="square">
            <a:spAutoFit/>
          </a:bodyPr>
          <a:lstStyle/>
          <a:p>
            <a:pPr marL="457200" indent="-457200" algn="r" rtl="1">
              <a:buFont typeface="Arial" panose="020B0604020202020204" pitchFamily="34" charset="0"/>
              <a:buChar char="•"/>
            </a:pPr>
            <a:r>
              <a:rPr lang="he-IL" sz="2800" b="1" dirty="0">
                <a:latin typeface="Arial" panose="020B0604020202020204" pitchFamily="34" charset="0"/>
                <a:cs typeface="Arial" panose="020B0604020202020204" pitchFamily="34" charset="0"/>
              </a:rPr>
              <a:t>אתר הגרסה הישראלית של ההנחיות הסקוטיות-</a:t>
            </a:r>
            <a:endParaRPr lang="en-US" sz="2800" b="1" dirty="0">
              <a:latin typeface="Arial" panose="020B0604020202020204" pitchFamily="34" charset="0"/>
              <a:cs typeface="Arial" panose="020B0604020202020204" pitchFamily="34" charset="0"/>
            </a:endParaRPr>
          </a:p>
        </p:txBody>
      </p:sp>
      <p:sp>
        <p:nvSpPr>
          <p:cNvPr id="17" name="תיבת טקסט 16">
            <a:extLst>
              <a:ext uri="{FF2B5EF4-FFF2-40B4-BE49-F238E27FC236}">
                <a16:creationId xmlns:a16="http://schemas.microsoft.com/office/drawing/2014/main" id="{EDD25EF7-5AF1-5B34-0F17-6AD3D4E7193F}"/>
              </a:ext>
            </a:extLst>
          </p:cNvPr>
          <p:cNvSpPr txBox="1"/>
          <p:nvPr/>
        </p:nvSpPr>
        <p:spPr>
          <a:xfrm>
            <a:off x="6203557" y="2229622"/>
            <a:ext cx="6105440" cy="523220"/>
          </a:xfrm>
          <a:prstGeom prst="rect">
            <a:avLst/>
          </a:prstGeom>
          <a:noFill/>
        </p:spPr>
        <p:txBody>
          <a:bodyPr wrap="square">
            <a:spAutoFit/>
          </a:bodyPr>
          <a:lstStyle/>
          <a:p>
            <a:r>
              <a:rPr lang="he-IL" sz="2800" b="1" dirty="0">
                <a:solidFill>
                  <a:srgbClr val="107F8B"/>
                </a:solidFill>
                <a:hlinkClick r:id="rId4"/>
              </a:rPr>
              <a:t>https://cdel-palliative.org.il/</a:t>
            </a:r>
            <a:endParaRPr lang="he-IL" sz="2800" b="1" dirty="0">
              <a:solidFill>
                <a:srgbClr val="107F8B"/>
              </a:solidFill>
            </a:endParaRPr>
          </a:p>
        </p:txBody>
      </p:sp>
      <p:sp>
        <p:nvSpPr>
          <p:cNvPr id="18" name="תיבת טקסט 17">
            <a:extLst>
              <a:ext uri="{FF2B5EF4-FFF2-40B4-BE49-F238E27FC236}">
                <a16:creationId xmlns:a16="http://schemas.microsoft.com/office/drawing/2014/main" id="{9188E256-171D-4953-3852-1BDB8C024D18}"/>
              </a:ext>
            </a:extLst>
          </p:cNvPr>
          <p:cNvSpPr txBox="1"/>
          <p:nvPr/>
        </p:nvSpPr>
        <p:spPr>
          <a:xfrm>
            <a:off x="2532776" y="5025124"/>
            <a:ext cx="9038804" cy="954107"/>
          </a:xfrm>
          <a:prstGeom prst="rect">
            <a:avLst/>
          </a:prstGeom>
          <a:noFill/>
        </p:spPr>
        <p:txBody>
          <a:bodyPr wrap="square">
            <a:spAutoFit/>
          </a:bodyPr>
          <a:lstStyle/>
          <a:p>
            <a:pPr marL="342900" indent="-342900" algn="r" rtl="1">
              <a:buFont typeface="Arial" panose="020B0604020202020204" pitchFamily="34" charset="0"/>
              <a:buChar char="•"/>
            </a:pPr>
            <a:r>
              <a:rPr lang="he-IL" sz="2800" b="1" dirty="0" err="1">
                <a:latin typeface="Arial" panose="020B0604020202020204" pitchFamily="34" charset="0"/>
                <a:cs typeface="Arial" panose="020B0604020202020204" pitchFamily="34" charset="0"/>
              </a:rPr>
              <a:t>ויקירפואה</a:t>
            </a:r>
            <a:r>
              <a:rPr lang="he-IL" sz="2800" b="1" dirty="0">
                <a:latin typeface="Arial" panose="020B0604020202020204" pitchFamily="34" charset="0"/>
                <a:cs typeface="Arial" panose="020B0604020202020204" pitchFamily="34" charset="0"/>
              </a:rPr>
              <a:t>- פרקים ברפואה </a:t>
            </a:r>
            <a:r>
              <a:rPr lang="he-IL" sz="2800" b="1" dirty="0" err="1">
                <a:latin typeface="Arial" panose="020B0604020202020204" pitchFamily="34" charset="0"/>
                <a:cs typeface="Arial" panose="020B0604020202020204" pitchFamily="34" charset="0"/>
              </a:rPr>
              <a:t>פליאטיבית</a:t>
            </a:r>
            <a:r>
              <a:rPr lang="he-IL" sz="2800" b="1" dirty="0">
                <a:latin typeface="Arial" panose="020B0604020202020204" pitchFamily="34" charset="0"/>
                <a:cs typeface="Arial" panose="020B0604020202020204" pitchFamily="34" charset="0"/>
              </a:rPr>
              <a:t> מאת פרופ' פסח שוורצמן </a:t>
            </a:r>
            <a:r>
              <a:rPr lang="he-IL" sz="2800" b="1" dirty="0" err="1">
                <a:latin typeface="Arial" panose="020B0604020202020204" pitchFamily="34" charset="0"/>
                <a:cs typeface="Arial" panose="020B0604020202020204" pitchFamily="34" charset="0"/>
              </a:rPr>
              <a:t>ז''ל</a:t>
            </a:r>
            <a:r>
              <a:rPr lang="he-IL" sz="2800" b="1" dirty="0">
                <a:latin typeface="Arial" panose="020B0604020202020204" pitchFamily="34" charset="0"/>
                <a:cs typeface="Arial" panose="020B0604020202020204" pitchFamily="34" charset="0"/>
              </a:rPr>
              <a:t>-</a:t>
            </a:r>
            <a:endParaRPr lang="he-IL" sz="2800" dirty="0">
              <a:latin typeface="Arial" panose="020B0604020202020204" pitchFamily="34" charset="0"/>
              <a:cs typeface="Arial" panose="020B0604020202020204" pitchFamily="34" charset="0"/>
            </a:endParaRPr>
          </a:p>
        </p:txBody>
      </p:sp>
      <p:sp>
        <p:nvSpPr>
          <p:cNvPr id="22" name="תיבת טקסט 21">
            <a:extLst>
              <a:ext uri="{FF2B5EF4-FFF2-40B4-BE49-F238E27FC236}">
                <a16:creationId xmlns:a16="http://schemas.microsoft.com/office/drawing/2014/main" id="{3E06DB87-EBAB-467B-8EED-8042D90CEF92}"/>
              </a:ext>
            </a:extLst>
          </p:cNvPr>
          <p:cNvSpPr txBox="1"/>
          <p:nvPr/>
        </p:nvSpPr>
        <p:spPr>
          <a:xfrm>
            <a:off x="5777713" y="6078735"/>
            <a:ext cx="5541021" cy="523220"/>
          </a:xfrm>
          <a:prstGeom prst="rect">
            <a:avLst/>
          </a:prstGeom>
          <a:noFill/>
        </p:spPr>
        <p:txBody>
          <a:bodyPr wrap="square">
            <a:spAutoFit/>
          </a:bodyPr>
          <a:lstStyle/>
          <a:p>
            <a:pPr algn="r"/>
            <a:r>
              <a:rPr lang="he-IL" sz="2800" dirty="0">
                <a:hlinkClick r:id="rId5"/>
              </a:rPr>
              <a:t>פרקים ברפואה </a:t>
            </a:r>
            <a:r>
              <a:rPr lang="he-IL" sz="2800" dirty="0" err="1">
                <a:hlinkClick r:id="rId5"/>
              </a:rPr>
              <a:t>פליאטיבית</a:t>
            </a:r>
            <a:r>
              <a:rPr lang="he-IL" sz="2800" dirty="0"/>
              <a:t> </a:t>
            </a:r>
            <a:r>
              <a:rPr lang="he-IL" sz="2000" dirty="0"/>
              <a:t>(2015)</a:t>
            </a:r>
            <a:endParaRPr lang="he-IL" sz="2800" dirty="0"/>
          </a:p>
        </p:txBody>
      </p:sp>
    </p:spTree>
    <p:extLst>
      <p:ext uri="{BB962C8B-B14F-4D97-AF65-F5344CB8AC3E}">
        <p14:creationId xmlns:p14="http://schemas.microsoft.com/office/powerpoint/2010/main" val="33716401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07D249-501D-4123-9904-1EB8C187E333}"/>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C3B3F476-EE73-6AC0-6493-1DC417797898}"/>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EF852622-81EC-E4E3-D3C9-CD82E7E395FB}"/>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23F0DAE3-0FB3-C5FC-11EF-6AB181108141}"/>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טיפול פליאטיבי </a:t>
            </a:r>
          </a:p>
        </p:txBody>
      </p:sp>
      <p:sp>
        <p:nvSpPr>
          <p:cNvPr id="8" name="תיבת טקסט 7">
            <a:extLst>
              <a:ext uri="{FF2B5EF4-FFF2-40B4-BE49-F238E27FC236}">
                <a16:creationId xmlns:a16="http://schemas.microsoft.com/office/drawing/2014/main" id="{7D5F93B1-DE76-5C46-3368-F208EB99739D}"/>
              </a:ext>
            </a:extLst>
          </p:cNvPr>
          <p:cNvSpPr txBox="1"/>
          <p:nvPr/>
        </p:nvSpPr>
        <p:spPr>
          <a:xfrm>
            <a:off x="5588000" y="1602098"/>
            <a:ext cx="6193971" cy="461665"/>
          </a:xfrm>
          <a:prstGeom prst="rect">
            <a:avLst/>
          </a:prstGeom>
          <a:noFill/>
        </p:spPr>
        <p:txBody>
          <a:bodyPr wrap="square">
            <a:spAutoFit/>
          </a:bodyPr>
          <a:lstStyle/>
          <a:p>
            <a:pPr algn="r" rtl="1"/>
            <a:r>
              <a:rPr lang="en-US" sz="2400" b="1" dirty="0">
                <a:solidFill>
                  <a:srgbClr val="107F8B"/>
                </a:solidFill>
              </a:rPr>
              <a:t>-</a:t>
            </a:r>
            <a:r>
              <a:rPr lang="en-US" sz="2400" b="1" i="0" dirty="0">
                <a:solidFill>
                  <a:srgbClr val="107F8B"/>
                </a:solidFill>
                <a:effectLst/>
              </a:rPr>
              <a:t>PCNOW</a:t>
            </a:r>
            <a:endParaRPr lang="he-IL" sz="2400" dirty="0"/>
          </a:p>
        </p:txBody>
      </p:sp>
      <p:sp>
        <p:nvSpPr>
          <p:cNvPr id="5" name="תיבת טקסט 4">
            <a:extLst>
              <a:ext uri="{FF2B5EF4-FFF2-40B4-BE49-F238E27FC236}">
                <a16:creationId xmlns:a16="http://schemas.microsoft.com/office/drawing/2014/main" id="{64CDE15E-042B-308A-CDC2-1B280B6701D8}"/>
              </a:ext>
            </a:extLst>
          </p:cNvPr>
          <p:cNvSpPr txBox="1"/>
          <p:nvPr/>
        </p:nvSpPr>
        <p:spPr>
          <a:xfrm>
            <a:off x="5793897" y="1602098"/>
            <a:ext cx="4496347" cy="461665"/>
          </a:xfrm>
          <a:prstGeom prst="rect">
            <a:avLst/>
          </a:prstGeom>
          <a:noFill/>
        </p:spPr>
        <p:txBody>
          <a:bodyPr wrap="square">
            <a:spAutoFit/>
          </a:bodyPr>
          <a:lstStyle/>
          <a:p>
            <a:r>
              <a:rPr lang="he-IL" sz="2400" b="1" dirty="0">
                <a:hlinkClick r:id="rId3"/>
              </a:rPr>
              <a:t>https://www.mypcnow.org/</a:t>
            </a:r>
            <a:endParaRPr lang="he-IL" sz="2400" b="1" dirty="0"/>
          </a:p>
        </p:txBody>
      </p:sp>
      <p:sp>
        <p:nvSpPr>
          <p:cNvPr id="9" name="תיבת טקסט 8">
            <a:extLst>
              <a:ext uri="{FF2B5EF4-FFF2-40B4-BE49-F238E27FC236}">
                <a16:creationId xmlns:a16="http://schemas.microsoft.com/office/drawing/2014/main" id="{0BB7F29B-96CC-684E-3D0C-7CCDED64DF72}"/>
              </a:ext>
            </a:extLst>
          </p:cNvPr>
          <p:cNvSpPr txBox="1"/>
          <p:nvPr/>
        </p:nvSpPr>
        <p:spPr>
          <a:xfrm>
            <a:off x="307497" y="2307682"/>
            <a:ext cx="11531151" cy="3244158"/>
          </a:xfrm>
          <a:prstGeom prst="rect">
            <a:avLst/>
          </a:prstGeom>
          <a:noFill/>
        </p:spPr>
        <p:txBody>
          <a:bodyPr wrap="square">
            <a:spAutoFit/>
          </a:bodyPr>
          <a:lstStyle/>
          <a:p>
            <a:pPr marL="342900" indent="-342900" algn="r" rtl="1">
              <a:lnSpc>
                <a:spcPct val="150000"/>
              </a:lnSpc>
              <a:buFont typeface="Arial" panose="020B0604020202020204" pitchFamily="34" charset="0"/>
              <a:buChar char="•"/>
            </a:pPr>
            <a:r>
              <a:rPr lang="he-IL" sz="2800" dirty="0"/>
              <a:t>אתר הארגון לטיפול פליאטיבי מטעם בית הספר לרפואה של וויסקונסין. </a:t>
            </a:r>
          </a:p>
          <a:p>
            <a:pPr marL="342900" indent="-342900" algn="r" rtl="1">
              <a:lnSpc>
                <a:spcPct val="150000"/>
              </a:lnSpc>
              <a:buFont typeface="Arial" panose="020B0604020202020204" pitchFamily="34" charset="0"/>
              <a:buChar char="•"/>
            </a:pPr>
            <a:r>
              <a:rPr lang="he-IL" sz="2800" dirty="0"/>
              <a:t>דורש הרשמה חד פעמית בחינם. </a:t>
            </a:r>
          </a:p>
          <a:p>
            <a:pPr marL="342900" indent="-342900" algn="r" rtl="1">
              <a:lnSpc>
                <a:spcPct val="150000"/>
              </a:lnSpc>
              <a:buFont typeface="Arial" panose="020B0604020202020204" pitchFamily="34" charset="0"/>
              <a:buChar char="•"/>
            </a:pPr>
            <a:r>
              <a:rPr lang="he-IL" sz="2800" dirty="0"/>
              <a:t>נותן גישה לתכנים בנושא איזון תסמינים, טיפול תרופתי וסוגיות ודילמות נפוצות בטיפול פליאטיבי. </a:t>
            </a:r>
            <a:r>
              <a:rPr lang="en-US" sz="2800" dirty="0"/>
              <a:t>50 Fast Facts</a:t>
            </a:r>
            <a:r>
              <a:rPr lang="he-IL" sz="2800" dirty="0"/>
              <a:t>, </a:t>
            </a:r>
            <a:r>
              <a:rPr lang="en-US" sz="2800" dirty="0"/>
              <a:t>Geriatric FF</a:t>
            </a:r>
            <a:r>
              <a:rPr lang="he-IL" sz="2800" dirty="0"/>
              <a:t>, תכנים לפי מקצועות ועוד.</a:t>
            </a:r>
          </a:p>
          <a:p>
            <a:pPr marL="342900" indent="-342900" algn="r" rtl="1">
              <a:lnSpc>
                <a:spcPct val="150000"/>
              </a:lnSpc>
              <a:buFont typeface="Arial" panose="020B0604020202020204" pitchFamily="34" charset="0"/>
              <a:buChar char="•"/>
            </a:pPr>
            <a:r>
              <a:rPr lang="he-IL" sz="2800" dirty="0"/>
              <a:t>מתעדכן לעתים קרובות </a:t>
            </a:r>
          </a:p>
        </p:txBody>
      </p:sp>
    </p:spTree>
    <p:extLst>
      <p:ext uri="{BB962C8B-B14F-4D97-AF65-F5344CB8AC3E}">
        <p14:creationId xmlns:p14="http://schemas.microsoft.com/office/powerpoint/2010/main" val="393193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5201EF-A310-FCFB-C5D4-3C8C25232350}"/>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35D753D8-1F26-0705-8C1E-FCB5F0CF68C3}"/>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pic>
        <p:nvPicPr>
          <p:cNvPr id="4" name="PC NOW rec">
            <a:hlinkClick r:id="" action="ppaction://media"/>
            <a:extLst>
              <a:ext uri="{FF2B5EF4-FFF2-40B4-BE49-F238E27FC236}">
                <a16:creationId xmlns:a16="http://schemas.microsoft.com/office/drawing/2014/main" id="{87701A98-9C29-9FF5-6FF9-8E2677EEE90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381" y="71697"/>
            <a:ext cx="11951867" cy="5884041"/>
          </a:xfrm>
          <a:prstGeom prst="rect">
            <a:avLst/>
          </a:prstGeom>
        </p:spPr>
      </p:pic>
    </p:spTree>
    <p:extLst>
      <p:ext uri="{BB962C8B-B14F-4D97-AF65-F5344CB8AC3E}">
        <p14:creationId xmlns:p14="http://schemas.microsoft.com/office/powerpoint/2010/main" val="2086442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4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958845-19CD-37DC-F927-767BAB25E65D}"/>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70C24944-CEF8-9496-1934-EF5518836C98}"/>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9A83D659-DC0B-7D2E-F9DA-033B32EF7E21}"/>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6F95E1C5-915F-DDAE-E997-65F22CA3BFBF}"/>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אבחון וטיפול</a:t>
            </a:r>
          </a:p>
        </p:txBody>
      </p:sp>
      <p:sp>
        <p:nvSpPr>
          <p:cNvPr id="8" name="תיבת טקסט 7">
            <a:extLst>
              <a:ext uri="{FF2B5EF4-FFF2-40B4-BE49-F238E27FC236}">
                <a16:creationId xmlns:a16="http://schemas.microsoft.com/office/drawing/2014/main" id="{72C6F28F-C1B8-13FD-B06F-0A4856FDE132}"/>
              </a:ext>
            </a:extLst>
          </p:cNvPr>
          <p:cNvSpPr txBox="1"/>
          <p:nvPr/>
        </p:nvSpPr>
        <p:spPr>
          <a:xfrm>
            <a:off x="187924" y="1942454"/>
            <a:ext cx="2864581" cy="523220"/>
          </a:xfrm>
          <a:prstGeom prst="rect">
            <a:avLst/>
          </a:prstGeom>
          <a:noFill/>
        </p:spPr>
        <p:txBody>
          <a:bodyPr wrap="square">
            <a:spAutoFit/>
          </a:bodyPr>
          <a:lstStyle/>
          <a:p>
            <a:pPr marL="457200" indent="-457200" algn="l">
              <a:buFont typeface="Arial" panose="020B0604020202020204" pitchFamily="34" charset="0"/>
              <a:buChar char="•"/>
            </a:pPr>
            <a:r>
              <a:rPr lang="en-US" sz="2800" b="1" i="0" dirty="0">
                <a:solidFill>
                  <a:srgbClr val="107F8B"/>
                </a:solidFill>
                <a:effectLst/>
              </a:rPr>
              <a:t>UPTODATE-</a:t>
            </a:r>
            <a:endParaRPr lang="he-IL" sz="2800" dirty="0"/>
          </a:p>
        </p:txBody>
      </p:sp>
      <p:sp>
        <p:nvSpPr>
          <p:cNvPr id="7" name="תיבת טקסט 6">
            <a:extLst>
              <a:ext uri="{FF2B5EF4-FFF2-40B4-BE49-F238E27FC236}">
                <a16:creationId xmlns:a16="http://schemas.microsoft.com/office/drawing/2014/main" id="{BE4277C1-664A-1951-31E2-729A70EE54F0}"/>
              </a:ext>
            </a:extLst>
          </p:cNvPr>
          <p:cNvSpPr txBox="1"/>
          <p:nvPr/>
        </p:nvSpPr>
        <p:spPr>
          <a:xfrm>
            <a:off x="5545067" y="6132073"/>
            <a:ext cx="6105440" cy="496996"/>
          </a:xfrm>
          <a:prstGeom prst="rect">
            <a:avLst/>
          </a:prstGeom>
          <a:noFill/>
        </p:spPr>
        <p:txBody>
          <a:bodyPr wrap="square">
            <a:spAutoFit/>
          </a:bodyPr>
          <a:lstStyle/>
          <a:p>
            <a:pPr algn="r" rtl="1">
              <a:lnSpc>
                <a:spcPct val="150000"/>
              </a:lnSpc>
            </a:pPr>
            <a:r>
              <a:rPr lang="he-IL" sz="2000" b="1" dirty="0">
                <a:solidFill>
                  <a:srgbClr val="107F8B"/>
                </a:solidFill>
              </a:rPr>
              <a:t>*</a:t>
            </a:r>
            <a:r>
              <a:rPr lang="he-IL" sz="2000" dirty="0"/>
              <a:t> </a:t>
            </a:r>
            <a:r>
              <a:rPr lang="he-IL" sz="2000" dirty="0">
                <a:solidFill>
                  <a:srgbClr val="107F8B"/>
                </a:solidFill>
              </a:rPr>
              <a:t>דורשות מנוי שנתי- קיים ברוב הארגונים. </a:t>
            </a:r>
          </a:p>
        </p:txBody>
      </p:sp>
      <p:sp>
        <p:nvSpPr>
          <p:cNvPr id="10" name="תיבת טקסט 9">
            <a:extLst>
              <a:ext uri="{FF2B5EF4-FFF2-40B4-BE49-F238E27FC236}">
                <a16:creationId xmlns:a16="http://schemas.microsoft.com/office/drawing/2014/main" id="{B0ECF03B-0C7F-0F0D-3A53-DF7A131D9AEF}"/>
              </a:ext>
            </a:extLst>
          </p:cNvPr>
          <p:cNvSpPr txBox="1"/>
          <p:nvPr/>
        </p:nvSpPr>
        <p:spPr>
          <a:xfrm>
            <a:off x="3390562" y="1799976"/>
            <a:ext cx="8389417" cy="2239844"/>
          </a:xfrm>
          <a:prstGeom prst="rect">
            <a:avLst/>
          </a:prstGeom>
          <a:noFill/>
        </p:spPr>
        <p:txBody>
          <a:bodyPr wrap="square">
            <a:spAutoFit/>
          </a:bodyPr>
          <a:lstStyle/>
          <a:p>
            <a:pPr marL="342900" indent="-342900" algn="r" rtl="1">
              <a:lnSpc>
                <a:spcPct val="150000"/>
              </a:lnSpc>
              <a:buFont typeface="Arial" panose="020B0604020202020204" pitchFamily="34" charset="0"/>
              <a:buChar char="•"/>
            </a:pPr>
            <a:r>
              <a:rPr lang="he-IL" sz="2400" dirty="0"/>
              <a:t>מספק מידע רפואי מבוסס ראיות על מגוון רחב של אבחנות, טיפולים ומסייע באבחון וקבלת החלטות רפואיות. </a:t>
            </a:r>
          </a:p>
          <a:p>
            <a:pPr marL="342900" indent="-342900" algn="r" rtl="1">
              <a:lnSpc>
                <a:spcPct val="150000"/>
              </a:lnSpc>
              <a:buFont typeface="Arial" panose="020B0604020202020204" pitchFamily="34" charset="0"/>
              <a:buChar char="•"/>
            </a:pPr>
            <a:r>
              <a:rPr lang="he-IL" sz="2400" dirty="0"/>
              <a:t>בנוסף מאפשר ניתוח אינטראקציות בין תרופתיות.</a:t>
            </a:r>
          </a:p>
          <a:p>
            <a:pPr marL="342900" indent="-342900" algn="r" rtl="1">
              <a:lnSpc>
                <a:spcPct val="150000"/>
              </a:lnSpc>
              <a:buFont typeface="Arial" panose="020B0604020202020204" pitchFamily="34" charset="0"/>
              <a:buChar char="•"/>
            </a:pPr>
            <a:r>
              <a:rPr lang="he-IL" sz="2400" dirty="0"/>
              <a:t>זמין באתר ובאפליקציה לנייד</a:t>
            </a:r>
          </a:p>
        </p:txBody>
      </p:sp>
      <p:sp>
        <p:nvSpPr>
          <p:cNvPr id="12" name="תיבת טקסט 11">
            <a:extLst>
              <a:ext uri="{FF2B5EF4-FFF2-40B4-BE49-F238E27FC236}">
                <a16:creationId xmlns:a16="http://schemas.microsoft.com/office/drawing/2014/main" id="{D75C2E6F-EE99-C223-8966-1CAECCBEB4E0}"/>
              </a:ext>
            </a:extLst>
          </p:cNvPr>
          <p:cNvSpPr txBox="1"/>
          <p:nvPr/>
        </p:nvSpPr>
        <p:spPr>
          <a:xfrm>
            <a:off x="145655" y="4487355"/>
            <a:ext cx="3487669" cy="523220"/>
          </a:xfrm>
          <a:prstGeom prst="rect">
            <a:avLst/>
          </a:prstGeom>
          <a:noFill/>
        </p:spPr>
        <p:txBody>
          <a:bodyPr wrap="square">
            <a:spAutoFit/>
          </a:bodyPr>
          <a:lstStyle/>
          <a:p>
            <a:pPr marL="457200" indent="-457200" algn="l">
              <a:buFont typeface="Arial" panose="020B0604020202020204" pitchFamily="34" charset="0"/>
              <a:buChar char="•"/>
            </a:pPr>
            <a:r>
              <a:rPr lang="en-US" sz="2800" b="1" i="0" dirty="0">
                <a:solidFill>
                  <a:srgbClr val="107F8B"/>
                </a:solidFill>
                <a:effectLst/>
              </a:rPr>
              <a:t>MICROMEDEX-</a:t>
            </a:r>
            <a:endParaRPr lang="he-IL" sz="2800" dirty="0"/>
          </a:p>
        </p:txBody>
      </p:sp>
      <p:sp>
        <p:nvSpPr>
          <p:cNvPr id="13" name="תיבת טקסט 12">
            <a:extLst>
              <a:ext uri="{FF2B5EF4-FFF2-40B4-BE49-F238E27FC236}">
                <a16:creationId xmlns:a16="http://schemas.microsoft.com/office/drawing/2014/main" id="{C7283263-C591-C5FB-BD0B-72EF7BBD1419}"/>
              </a:ext>
            </a:extLst>
          </p:cNvPr>
          <p:cNvSpPr txBox="1"/>
          <p:nvPr/>
        </p:nvSpPr>
        <p:spPr>
          <a:xfrm>
            <a:off x="3390562" y="4362143"/>
            <a:ext cx="8389417" cy="1685846"/>
          </a:xfrm>
          <a:prstGeom prst="rect">
            <a:avLst/>
          </a:prstGeom>
          <a:noFill/>
        </p:spPr>
        <p:txBody>
          <a:bodyPr wrap="square">
            <a:spAutoFit/>
          </a:bodyPr>
          <a:lstStyle/>
          <a:p>
            <a:pPr marL="342900" indent="-342900" algn="r" rtl="1">
              <a:lnSpc>
                <a:spcPct val="150000"/>
              </a:lnSpc>
              <a:buFont typeface="Arial" panose="020B0604020202020204" pitchFamily="34" charset="0"/>
              <a:buChar char="•"/>
            </a:pPr>
            <a:r>
              <a:rPr lang="he-IL" sz="2400" dirty="0"/>
              <a:t>מספק מידע מהימן על טיפול תרופתי לפי שם תרופה או מצב קליני וכן על שילובים בין תרופות </a:t>
            </a:r>
            <a:r>
              <a:rPr lang="en-US" sz="2400" dirty="0"/>
              <a:t>IV</a:t>
            </a:r>
            <a:r>
              <a:rPr lang="he-IL" sz="2400" dirty="0"/>
              <a:t>. </a:t>
            </a:r>
          </a:p>
          <a:p>
            <a:pPr marL="342900" indent="-342900" algn="r" rtl="1">
              <a:lnSpc>
                <a:spcPct val="150000"/>
              </a:lnSpc>
              <a:buFont typeface="Arial" panose="020B0604020202020204" pitchFamily="34" charset="0"/>
              <a:buChar char="•"/>
            </a:pPr>
            <a:r>
              <a:rPr lang="he-IL" sz="2400" dirty="0"/>
              <a:t>לאחרונה יצאה אפליקציה אחודה לכל הפונקציות</a:t>
            </a:r>
          </a:p>
        </p:txBody>
      </p:sp>
    </p:spTree>
    <p:extLst>
      <p:ext uri="{BB962C8B-B14F-4D97-AF65-F5344CB8AC3E}">
        <p14:creationId xmlns:p14="http://schemas.microsoft.com/office/powerpoint/2010/main" val="11516343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26C101-02BD-6F3F-2C1B-7A0A5315A35A}"/>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F2EE4D36-C79A-C805-263F-F6E989716D57}"/>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746969DC-2EC5-D520-586B-8B7CFBC56AFB}"/>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7C821584-B995-ACC0-0F07-7734018F5C39}"/>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8" name="תיבת טקסט 7">
            <a:extLst>
              <a:ext uri="{FF2B5EF4-FFF2-40B4-BE49-F238E27FC236}">
                <a16:creationId xmlns:a16="http://schemas.microsoft.com/office/drawing/2014/main" id="{F0162CE4-60B7-6976-52CA-37C0F1FEE8D3}"/>
              </a:ext>
            </a:extLst>
          </p:cNvPr>
          <p:cNvSpPr txBox="1"/>
          <p:nvPr/>
        </p:nvSpPr>
        <p:spPr>
          <a:xfrm>
            <a:off x="396507" y="1610191"/>
            <a:ext cx="2864581" cy="523220"/>
          </a:xfrm>
          <a:prstGeom prst="rect">
            <a:avLst/>
          </a:prstGeom>
          <a:noFill/>
        </p:spPr>
        <p:txBody>
          <a:bodyPr wrap="square">
            <a:spAutoFit/>
          </a:bodyPr>
          <a:lstStyle/>
          <a:p>
            <a:pPr marL="457200" indent="-457200" algn="l">
              <a:buFont typeface="Arial" panose="020B0604020202020204" pitchFamily="34" charset="0"/>
              <a:buChar char="•"/>
            </a:pPr>
            <a:r>
              <a:rPr lang="en-US" sz="2800" b="1" i="0" dirty="0">
                <a:solidFill>
                  <a:srgbClr val="107F8B"/>
                </a:solidFill>
                <a:effectLst/>
              </a:rPr>
              <a:t>UPTODATE-</a:t>
            </a:r>
            <a:endParaRPr lang="he-IL" sz="2800" dirty="0"/>
          </a:p>
        </p:txBody>
      </p:sp>
      <p:sp>
        <p:nvSpPr>
          <p:cNvPr id="7" name="תיבת טקסט 6">
            <a:extLst>
              <a:ext uri="{FF2B5EF4-FFF2-40B4-BE49-F238E27FC236}">
                <a16:creationId xmlns:a16="http://schemas.microsoft.com/office/drawing/2014/main" id="{E122E440-CB0A-8BDE-2AF7-FD1A95790DA6}"/>
              </a:ext>
            </a:extLst>
          </p:cNvPr>
          <p:cNvSpPr txBox="1"/>
          <p:nvPr/>
        </p:nvSpPr>
        <p:spPr>
          <a:xfrm>
            <a:off x="5639690" y="5816483"/>
            <a:ext cx="6105440" cy="496996"/>
          </a:xfrm>
          <a:prstGeom prst="rect">
            <a:avLst/>
          </a:prstGeom>
          <a:noFill/>
        </p:spPr>
        <p:txBody>
          <a:bodyPr wrap="square">
            <a:spAutoFit/>
          </a:bodyPr>
          <a:lstStyle/>
          <a:p>
            <a:pPr algn="r" rtl="1">
              <a:lnSpc>
                <a:spcPct val="150000"/>
              </a:lnSpc>
            </a:pPr>
            <a:r>
              <a:rPr lang="he-IL" sz="2000" dirty="0">
                <a:solidFill>
                  <a:srgbClr val="107F8B"/>
                </a:solidFill>
              </a:rPr>
              <a:t>*</a:t>
            </a:r>
            <a:r>
              <a:rPr lang="he-IL" sz="2000" dirty="0"/>
              <a:t> דורשות מנוי שנתי שקיים ברוב הארגונים. </a:t>
            </a:r>
          </a:p>
        </p:txBody>
      </p:sp>
      <p:sp>
        <p:nvSpPr>
          <p:cNvPr id="10" name="תיבת טקסט 9">
            <a:extLst>
              <a:ext uri="{FF2B5EF4-FFF2-40B4-BE49-F238E27FC236}">
                <a16:creationId xmlns:a16="http://schemas.microsoft.com/office/drawing/2014/main" id="{003E3F3A-3A19-0F82-2A0B-DDB302C5457F}"/>
              </a:ext>
            </a:extLst>
          </p:cNvPr>
          <p:cNvSpPr txBox="1"/>
          <p:nvPr/>
        </p:nvSpPr>
        <p:spPr>
          <a:xfrm>
            <a:off x="3800563" y="1572191"/>
            <a:ext cx="7628977" cy="1200329"/>
          </a:xfrm>
          <a:prstGeom prst="rect">
            <a:avLst/>
          </a:prstGeom>
          <a:noFill/>
        </p:spPr>
        <p:txBody>
          <a:bodyPr wrap="square">
            <a:spAutoFit/>
          </a:bodyPr>
          <a:lstStyle/>
          <a:p>
            <a:pPr algn="r" rtl="1"/>
            <a:r>
              <a:rPr lang="he-IL" sz="2400" dirty="0"/>
              <a:t>מספק מידע רפואי מבוסס ראיות על מגוון רחב של אבחנות, טיפולים ומסייע באבחון וקבלת החלטות רפואיות. </a:t>
            </a:r>
          </a:p>
          <a:p>
            <a:pPr algn="r" rtl="1"/>
            <a:r>
              <a:rPr lang="he-IL" sz="2400" dirty="0"/>
              <a:t>בנוסף מאפשר ניתוח אינטראקציות בין תרופתיות. </a:t>
            </a:r>
          </a:p>
        </p:txBody>
      </p:sp>
      <p:pic>
        <p:nvPicPr>
          <p:cNvPr id="11" name="UP rec">
            <a:hlinkClick r:id="" action="ppaction://media"/>
            <a:extLst>
              <a:ext uri="{FF2B5EF4-FFF2-40B4-BE49-F238E27FC236}">
                <a16:creationId xmlns:a16="http://schemas.microsoft.com/office/drawing/2014/main" id="{66825E57-8860-B0AB-F532-90FD0F61170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13918"/>
            <a:ext cx="12191999" cy="7486649"/>
          </a:xfrm>
          <a:prstGeom prst="rect">
            <a:avLst/>
          </a:prstGeom>
        </p:spPr>
      </p:pic>
    </p:spTree>
    <p:extLst>
      <p:ext uri="{BB962C8B-B14F-4D97-AF65-F5344CB8AC3E}">
        <p14:creationId xmlns:p14="http://schemas.microsoft.com/office/powerpoint/2010/main" val="3115159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46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07F8B"/>
        </a:solidFill>
        <a:effectLst/>
      </p:bgPr>
    </p:bg>
    <p:spTree>
      <p:nvGrpSpPr>
        <p:cNvPr id="1" name="">
          <a:extLst>
            <a:ext uri="{FF2B5EF4-FFF2-40B4-BE49-F238E27FC236}">
              <a16:creationId xmlns:a16="http://schemas.microsoft.com/office/drawing/2014/main" id="{6055E2C9-BE8F-5108-3A75-F44D4E4ECFFB}"/>
            </a:ext>
          </a:extLst>
        </p:cNvPr>
        <p:cNvGrpSpPr/>
        <p:nvPr/>
      </p:nvGrpSpPr>
      <p:grpSpPr>
        <a:xfrm>
          <a:off x="0" y="0"/>
          <a:ext cx="0" cy="0"/>
          <a:chOff x="0" y="0"/>
          <a:chExt cx="0" cy="0"/>
        </a:xfrm>
      </p:grpSpPr>
      <p:pic>
        <p:nvPicPr>
          <p:cNvPr id="5" name="תמונה 4">
            <a:extLst>
              <a:ext uri="{FF2B5EF4-FFF2-40B4-BE49-F238E27FC236}">
                <a16:creationId xmlns:a16="http://schemas.microsoft.com/office/drawing/2014/main" id="{789B26B5-35DA-3A51-481F-44C419F71855}"/>
              </a:ext>
            </a:extLst>
          </p:cNvPr>
          <p:cNvPicPr>
            <a:picLocks noChangeAspect="1"/>
          </p:cNvPicPr>
          <p:nvPr/>
        </p:nvPicPr>
        <p:blipFill>
          <a:blip r:embed="rId3"/>
          <a:stretch>
            <a:fillRect/>
          </a:stretch>
        </p:blipFill>
        <p:spPr>
          <a:xfrm>
            <a:off x="4399956" y="124844"/>
            <a:ext cx="3052810" cy="6608312"/>
          </a:xfrm>
          <a:prstGeom prst="rect">
            <a:avLst/>
          </a:prstGeom>
        </p:spPr>
      </p:pic>
      <p:pic>
        <p:nvPicPr>
          <p:cNvPr id="12" name="תמונה 11">
            <a:extLst>
              <a:ext uri="{FF2B5EF4-FFF2-40B4-BE49-F238E27FC236}">
                <a16:creationId xmlns:a16="http://schemas.microsoft.com/office/drawing/2014/main" id="{FF0D3ECF-69B1-520B-0774-5736A511CBCD}"/>
              </a:ext>
            </a:extLst>
          </p:cNvPr>
          <p:cNvPicPr>
            <a:picLocks noChangeAspect="1"/>
          </p:cNvPicPr>
          <p:nvPr/>
        </p:nvPicPr>
        <p:blipFill>
          <a:blip r:embed="rId4"/>
          <a:stretch>
            <a:fillRect/>
          </a:stretch>
        </p:blipFill>
        <p:spPr>
          <a:xfrm>
            <a:off x="501707" y="124844"/>
            <a:ext cx="3052811" cy="6608314"/>
          </a:xfrm>
          <a:prstGeom prst="rect">
            <a:avLst/>
          </a:prstGeom>
        </p:spPr>
      </p:pic>
      <p:sp>
        <p:nvSpPr>
          <p:cNvPr id="13" name="כותרת 1">
            <a:extLst>
              <a:ext uri="{FF2B5EF4-FFF2-40B4-BE49-F238E27FC236}">
                <a16:creationId xmlns:a16="http://schemas.microsoft.com/office/drawing/2014/main" id="{39EB740E-DC81-ABBE-B388-69B2164CBED1}"/>
              </a:ext>
            </a:extLst>
          </p:cNvPr>
          <p:cNvSpPr txBox="1">
            <a:spLocks/>
          </p:cNvSpPr>
          <p:nvPr/>
        </p:nvSpPr>
        <p:spPr>
          <a:xfrm>
            <a:off x="7584296" y="2038061"/>
            <a:ext cx="4389470" cy="2121246"/>
          </a:xfrm>
          <a:prstGeom prst="rect">
            <a:avLst/>
          </a:prstGeom>
        </p:spPr>
        <p:txBody>
          <a:bodyPr>
            <a:normAutofit fontScale="62500" lnSpcReduction="20000"/>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lnSpc>
                <a:spcPct val="170000"/>
              </a:lnSpc>
            </a:pPr>
            <a:r>
              <a:rPr lang="he-IL" sz="4800" b="1" dirty="0"/>
              <a:t>ניתן לערוך חיפוש לפי שם התרופה ולפי אבחנה ספציפית</a:t>
            </a:r>
          </a:p>
        </p:txBody>
      </p:sp>
    </p:spTree>
    <p:extLst>
      <p:ext uri="{BB962C8B-B14F-4D97-AF65-F5344CB8AC3E}">
        <p14:creationId xmlns:p14="http://schemas.microsoft.com/office/powerpoint/2010/main" val="9941382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F99C16-6F3D-70FC-1648-ACB68E54164B}"/>
            </a:ext>
          </a:extLst>
        </p:cNvPr>
        <p:cNvGrpSpPr/>
        <p:nvPr/>
      </p:nvGrpSpPr>
      <p:grpSpPr>
        <a:xfrm>
          <a:off x="0" y="0"/>
          <a:ext cx="0" cy="0"/>
          <a:chOff x="0" y="0"/>
          <a:chExt cx="0" cy="0"/>
        </a:xfrm>
      </p:grpSpPr>
      <p:pic>
        <p:nvPicPr>
          <p:cNvPr id="12" name="תמונה 11">
            <a:extLst>
              <a:ext uri="{FF2B5EF4-FFF2-40B4-BE49-F238E27FC236}">
                <a16:creationId xmlns:a16="http://schemas.microsoft.com/office/drawing/2014/main" id="{04B2B95C-5C3F-4BD7-E40A-98CE267A8B55}"/>
              </a:ext>
            </a:extLst>
          </p:cNvPr>
          <p:cNvPicPr>
            <a:picLocks noChangeAspect="1"/>
          </p:cNvPicPr>
          <p:nvPr/>
        </p:nvPicPr>
        <p:blipFill>
          <a:blip r:embed="rId3"/>
          <a:srcRect l="3047" r="58370"/>
          <a:stretch/>
        </p:blipFill>
        <p:spPr>
          <a:xfrm>
            <a:off x="62020" y="1100517"/>
            <a:ext cx="4089194" cy="2156250"/>
          </a:xfrm>
          <a:prstGeom prst="rect">
            <a:avLst/>
          </a:prstGeom>
        </p:spPr>
      </p:pic>
      <p:sp>
        <p:nvSpPr>
          <p:cNvPr id="3" name="כותרת 1">
            <a:extLst>
              <a:ext uri="{FF2B5EF4-FFF2-40B4-BE49-F238E27FC236}">
                <a16:creationId xmlns:a16="http://schemas.microsoft.com/office/drawing/2014/main" id="{B6A9DFFE-E146-4B2A-CFAF-CCD3351C87CE}"/>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677E3AAA-2219-0E3D-43F6-DC010B32478A}"/>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9804BE7E-3421-1AFB-7D73-766342EDEF5C}"/>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טיפול תרופתי</a:t>
            </a:r>
          </a:p>
        </p:txBody>
      </p:sp>
      <p:sp>
        <p:nvSpPr>
          <p:cNvPr id="10" name="תיבת טקסט 9">
            <a:extLst>
              <a:ext uri="{FF2B5EF4-FFF2-40B4-BE49-F238E27FC236}">
                <a16:creationId xmlns:a16="http://schemas.microsoft.com/office/drawing/2014/main" id="{77113B15-8D0C-9FCE-65A6-5129CD3D08A7}"/>
              </a:ext>
            </a:extLst>
          </p:cNvPr>
          <p:cNvSpPr txBox="1"/>
          <p:nvPr/>
        </p:nvSpPr>
        <p:spPr>
          <a:xfrm>
            <a:off x="6024539" y="1335288"/>
            <a:ext cx="6016429" cy="1690719"/>
          </a:xfrm>
          <a:prstGeom prst="rect">
            <a:avLst/>
          </a:prstGeom>
          <a:noFill/>
          <a:ln w="19050">
            <a:noFill/>
          </a:ln>
        </p:spPr>
        <p:txBody>
          <a:bodyPr wrap="square">
            <a:spAutoFit/>
          </a:bodyPr>
          <a:lstStyle/>
          <a:p>
            <a:pPr algn="r" rtl="1">
              <a:lnSpc>
                <a:spcPct val="150000"/>
              </a:lnSpc>
            </a:pPr>
            <a:r>
              <a:rPr lang="he-IL" sz="2400" dirty="0"/>
              <a:t>אתר </a:t>
            </a:r>
            <a:r>
              <a:rPr lang="he-IL" sz="2400" dirty="0" err="1"/>
              <a:t>המנגיש</a:t>
            </a:r>
            <a:r>
              <a:rPr lang="he-IL" sz="2400" dirty="0"/>
              <a:t> מידע תרופתי- </a:t>
            </a:r>
          </a:p>
          <a:p>
            <a:pPr algn="r" rtl="1">
              <a:lnSpc>
                <a:spcPct val="150000"/>
              </a:lnSpc>
            </a:pPr>
            <a:r>
              <a:rPr lang="he-IL" sz="2400" dirty="0"/>
              <a:t>בגרסה החינמית מספק מידע רב על שכולל רקע, מאפייני </a:t>
            </a:r>
            <a:r>
              <a:rPr lang="en-US" sz="2400" dirty="0"/>
              <a:t>PK</a:t>
            </a:r>
            <a:r>
              <a:rPr lang="he-IL" sz="2400" dirty="0"/>
              <a:t> ו-</a:t>
            </a:r>
            <a:r>
              <a:rPr lang="en-US" sz="2400" dirty="0"/>
              <a:t>PD</a:t>
            </a:r>
            <a:r>
              <a:rPr lang="he-IL" sz="2400" dirty="0"/>
              <a:t>.</a:t>
            </a:r>
          </a:p>
        </p:txBody>
      </p:sp>
      <p:sp>
        <p:nvSpPr>
          <p:cNvPr id="18" name="תיבת טקסט 17">
            <a:extLst>
              <a:ext uri="{FF2B5EF4-FFF2-40B4-BE49-F238E27FC236}">
                <a16:creationId xmlns:a16="http://schemas.microsoft.com/office/drawing/2014/main" id="{B8143057-FB8A-EC47-808B-B503A492EE63}"/>
              </a:ext>
            </a:extLst>
          </p:cNvPr>
          <p:cNvSpPr txBox="1"/>
          <p:nvPr/>
        </p:nvSpPr>
        <p:spPr>
          <a:xfrm>
            <a:off x="6024540" y="3056712"/>
            <a:ext cx="6105440" cy="400110"/>
          </a:xfrm>
          <a:prstGeom prst="rect">
            <a:avLst/>
          </a:prstGeom>
          <a:noFill/>
        </p:spPr>
        <p:txBody>
          <a:bodyPr wrap="square">
            <a:spAutoFit/>
          </a:bodyPr>
          <a:lstStyle/>
          <a:p>
            <a:pPr algn="r"/>
            <a:r>
              <a:rPr lang="en-US" sz="2000" dirty="0" err="1">
                <a:hlinkClick r:id="rId4"/>
              </a:rPr>
              <a:t>drugbank</a:t>
            </a:r>
            <a:r>
              <a:rPr lang="en-US" sz="2000" dirty="0">
                <a:hlinkClick r:id="rId4"/>
              </a:rPr>
              <a:t> database</a:t>
            </a:r>
            <a:r>
              <a:rPr lang="he-IL" sz="2000" dirty="0"/>
              <a:t>לכניסה לאתר יש ללחוץ- </a:t>
            </a:r>
          </a:p>
        </p:txBody>
      </p:sp>
      <p:sp>
        <p:nvSpPr>
          <p:cNvPr id="22" name="תיבת טקסט 21">
            <a:extLst>
              <a:ext uri="{FF2B5EF4-FFF2-40B4-BE49-F238E27FC236}">
                <a16:creationId xmlns:a16="http://schemas.microsoft.com/office/drawing/2014/main" id="{9AEFDEA8-0898-4A6B-5962-8449A4013736}"/>
              </a:ext>
            </a:extLst>
          </p:cNvPr>
          <p:cNvSpPr txBox="1"/>
          <p:nvPr/>
        </p:nvSpPr>
        <p:spPr>
          <a:xfrm>
            <a:off x="9660203" y="4142717"/>
            <a:ext cx="2247564" cy="461665"/>
          </a:xfrm>
          <a:prstGeom prst="rect">
            <a:avLst/>
          </a:prstGeom>
          <a:noFill/>
        </p:spPr>
        <p:txBody>
          <a:bodyPr wrap="square">
            <a:spAutoFit/>
          </a:bodyPr>
          <a:lstStyle/>
          <a:p>
            <a:pPr algn="r" rtl="1"/>
            <a:r>
              <a:rPr lang="en-US" sz="2400" b="1" dirty="0">
                <a:solidFill>
                  <a:srgbClr val="107F8B"/>
                </a:solidFill>
              </a:rPr>
              <a:t>-</a:t>
            </a:r>
            <a:r>
              <a:rPr lang="en-US" sz="2400" b="1" i="0" dirty="0">
                <a:solidFill>
                  <a:srgbClr val="107F8B"/>
                </a:solidFill>
                <a:effectLst/>
              </a:rPr>
              <a:t>Drugs.com</a:t>
            </a:r>
            <a:endParaRPr lang="he-IL" sz="2400" dirty="0"/>
          </a:p>
        </p:txBody>
      </p:sp>
      <p:sp>
        <p:nvSpPr>
          <p:cNvPr id="23" name="תיבת טקסט 22">
            <a:extLst>
              <a:ext uri="{FF2B5EF4-FFF2-40B4-BE49-F238E27FC236}">
                <a16:creationId xmlns:a16="http://schemas.microsoft.com/office/drawing/2014/main" id="{52B61A8E-A49B-8E73-DBED-021241809A1C}"/>
              </a:ext>
            </a:extLst>
          </p:cNvPr>
          <p:cNvSpPr txBox="1"/>
          <p:nvPr/>
        </p:nvSpPr>
        <p:spPr>
          <a:xfrm>
            <a:off x="8659489" y="4742634"/>
            <a:ext cx="3248278" cy="1885966"/>
          </a:xfrm>
          <a:prstGeom prst="rect">
            <a:avLst/>
          </a:prstGeom>
          <a:noFill/>
          <a:ln w="19050">
            <a:noFill/>
          </a:ln>
        </p:spPr>
        <p:txBody>
          <a:bodyPr wrap="square">
            <a:spAutoFit/>
          </a:bodyPr>
          <a:lstStyle/>
          <a:p>
            <a:pPr algn="r" rtl="1">
              <a:lnSpc>
                <a:spcPct val="150000"/>
              </a:lnSpc>
            </a:pPr>
            <a:r>
              <a:rPr lang="he-IL" sz="2000" dirty="0"/>
              <a:t>אתר </a:t>
            </a:r>
            <a:r>
              <a:rPr lang="he-IL" sz="2000" dirty="0" err="1"/>
              <a:t>המנגיש</a:t>
            </a:r>
            <a:r>
              <a:rPr lang="he-IL" sz="2000" dirty="0"/>
              <a:t> מידע תרופתי, ברובו נגיש בחינם. מכיל מידע נרחב, בדיקת אינטראקציות                 וכן כולל </a:t>
            </a:r>
            <a:r>
              <a:rPr lang="en-US" sz="2000" dirty="0"/>
              <a:t>Pill Identifier</a:t>
            </a:r>
            <a:endParaRPr lang="he-IL" sz="2000" dirty="0"/>
          </a:p>
        </p:txBody>
      </p:sp>
      <p:pic>
        <p:nvPicPr>
          <p:cNvPr id="25" name="תמונה 24">
            <a:extLst>
              <a:ext uri="{FF2B5EF4-FFF2-40B4-BE49-F238E27FC236}">
                <a16:creationId xmlns:a16="http://schemas.microsoft.com/office/drawing/2014/main" id="{F3491AEA-8683-5BF3-9EA8-0C9AA74C547F}"/>
              </a:ext>
            </a:extLst>
          </p:cNvPr>
          <p:cNvPicPr>
            <a:picLocks noChangeAspect="1"/>
          </p:cNvPicPr>
          <p:nvPr/>
        </p:nvPicPr>
        <p:blipFill>
          <a:blip r:embed="rId5"/>
          <a:stretch>
            <a:fillRect/>
          </a:stretch>
        </p:blipFill>
        <p:spPr>
          <a:xfrm>
            <a:off x="2611695" y="4123354"/>
            <a:ext cx="6089275" cy="2798715"/>
          </a:xfrm>
          <a:prstGeom prst="rect">
            <a:avLst/>
          </a:prstGeom>
        </p:spPr>
      </p:pic>
      <p:sp>
        <p:nvSpPr>
          <p:cNvPr id="27" name="תיבת טקסט 26">
            <a:extLst>
              <a:ext uri="{FF2B5EF4-FFF2-40B4-BE49-F238E27FC236}">
                <a16:creationId xmlns:a16="http://schemas.microsoft.com/office/drawing/2014/main" id="{E270EC88-7748-DD6C-DA18-BFA016CF1239}"/>
              </a:ext>
            </a:extLst>
          </p:cNvPr>
          <p:cNvSpPr txBox="1"/>
          <p:nvPr/>
        </p:nvSpPr>
        <p:spPr>
          <a:xfrm>
            <a:off x="900904" y="4629829"/>
            <a:ext cx="1205713" cy="646331"/>
          </a:xfrm>
          <a:prstGeom prst="rect">
            <a:avLst/>
          </a:prstGeom>
          <a:noFill/>
        </p:spPr>
        <p:txBody>
          <a:bodyPr wrap="square">
            <a:spAutoFit/>
          </a:bodyPr>
          <a:lstStyle/>
          <a:p>
            <a:r>
              <a:rPr lang="he-IL" sz="1800" dirty="0"/>
              <a:t>לכניסה לאתר </a:t>
            </a:r>
            <a:endParaRPr lang="he-IL" dirty="0"/>
          </a:p>
        </p:txBody>
      </p:sp>
      <p:sp>
        <p:nvSpPr>
          <p:cNvPr id="29" name="תיבת טקסט 28">
            <a:extLst>
              <a:ext uri="{FF2B5EF4-FFF2-40B4-BE49-F238E27FC236}">
                <a16:creationId xmlns:a16="http://schemas.microsoft.com/office/drawing/2014/main" id="{5D75CB72-A7AC-BBFE-7F30-BA37180C4D95}"/>
              </a:ext>
            </a:extLst>
          </p:cNvPr>
          <p:cNvSpPr txBox="1"/>
          <p:nvPr/>
        </p:nvSpPr>
        <p:spPr>
          <a:xfrm>
            <a:off x="22427" y="5276160"/>
            <a:ext cx="2720773" cy="369332"/>
          </a:xfrm>
          <a:prstGeom prst="rect">
            <a:avLst/>
          </a:prstGeom>
          <a:noFill/>
        </p:spPr>
        <p:txBody>
          <a:bodyPr wrap="square">
            <a:spAutoFit/>
          </a:bodyPr>
          <a:lstStyle/>
          <a:p>
            <a:r>
              <a:rPr lang="he-IL" dirty="0">
                <a:hlinkClick r:id="rId6"/>
              </a:rPr>
              <a:t>https://www.drugs.com/</a:t>
            </a:r>
            <a:endParaRPr lang="he-IL" dirty="0"/>
          </a:p>
        </p:txBody>
      </p:sp>
    </p:spTree>
    <p:extLst>
      <p:ext uri="{BB962C8B-B14F-4D97-AF65-F5344CB8AC3E}">
        <p14:creationId xmlns:p14="http://schemas.microsoft.com/office/powerpoint/2010/main" val="14504392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D56DDE-F702-9345-7F34-55FB4F45CABD}"/>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A9F971F0-E53B-B2D9-2381-898EFDA56B6A}"/>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6" name="כותרת 1">
            <a:extLst>
              <a:ext uri="{FF2B5EF4-FFF2-40B4-BE49-F238E27FC236}">
                <a16:creationId xmlns:a16="http://schemas.microsoft.com/office/drawing/2014/main" id="{AC7701A5-1DC6-DFE7-A941-352E631663EF}"/>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pic>
        <p:nvPicPr>
          <p:cNvPr id="14" name="תמונה 13">
            <a:extLst>
              <a:ext uri="{FF2B5EF4-FFF2-40B4-BE49-F238E27FC236}">
                <a16:creationId xmlns:a16="http://schemas.microsoft.com/office/drawing/2014/main" id="{623D8366-56B2-14DC-AEBF-1029FF068A00}"/>
              </a:ext>
            </a:extLst>
          </p:cNvPr>
          <p:cNvPicPr>
            <a:picLocks noChangeAspect="1"/>
          </p:cNvPicPr>
          <p:nvPr/>
        </p:nvPicPr>
        <p:blipFill>
          <a:blip r:embed="rId3"/>
          <a:srcRect r="3941"/>
          <a:stretch/>
        </p:blipFill>
        <p:spPr>
          <a:xfrm>
            <a:off x="0" y="0"/>
            <a:ext cx="13190018" cy="6857999"/>
          </a:xfrm>
          <a:prstGeom prst="rect">
            <a:avLst/>
          </a:prstGeom>
        </p:spPr>
      </p:pic>
    </p:spTree>
    <p:extLst>
      <p:ext uri="{BB962C8B-B14F-4D97-AF65-F5344CB8AC3E}">
        <p14:creationId xmlns:p14="http://schemas.microsoft.com/office/powerpoint/2010/main" val="1371148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D261DA-E45F-3B6E-2C5F-1834FCD0D928}"/>
            </a:ext>
          </a:extLst>
        </p:cNvPr>
        <p:cNvGrpSpPr/>
        <p:nvPr/>
      </p:nvGrpSpPr>
      <p:grpSpPr>
        <a:xfrm>
          <a:off x="0" y="0"/>
          <a:ext cx="0" cy="0"/>
          <a:chOff x="0" y="0"/>
          <a:chExt cx="0" cy="0"/>
        </a:xfrm>
      </p:grpSpPr>
      <p:sp>
        <p:nvSpPr>
          <p:cNvPr id="2" name="מלבן 1">
            <a:extLst>
              <a:ext uri="{FF2B5EF4-FFF2-40B4-BE49-F238E27FC236}">
                <a16:creationId xmlns:a16="http://schemas.microsoft.com/office/drawing/2014/main" id="{1093EBD0-8C76-EB97-C980-72E95818E032}"/>
              </a:ext>
            </a:extLst>
          </p:cNvPr>
          <p:cNvSpPr/>
          <p:nvPr/>
        </p:nvSpPr>
        <p:spPr>
          <a:xfrm>
            <a:off x="0" y="0"/>
            <a:ext cx="12192000" cy="1323703"/>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FC5BFCE1-EEB7-1FF5-4A83-0FC7849864F5}"/>
              </a:ext>
            </a:extLst>
          </p:cNvPr>
          <p:cNvSpPr txBox="1">
            <a:spLocks/>
          </p:cNvSpPr>
          <p:nvPr/>
        </p:nvSpPr>
        <p:spPr>
          <a:xfrm>
            <a:off x="526115" y="209261"/>
            <a:ext cx="10869248" cy="1687513"/>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5200" b="1" dirty="0"/>
              <a:t>מאגרי מידע נפוצים</a:t>
            </a:r>
          </a:p>
        </p:txBody>
      </p:sp>
      <p:sp>
        <p:nvSpPr>
          <p:cNvPr id="9" name="ענן 8">
            <a:extLst>
              <a:ext uri="{FF2B5EF4-FFF2-40B4-BE49-F238E27FC236}">
                <a16:creationId xmlns:a16="http://schemas.microsoft.com/office/drawing/2014/main" id="{50FDCC8F-1586-1BC2-5D9C-33098822EEEB}"/>
              </a:ext>
            </a:extLst>
          </p:cNvPr>
          <p:cNvSpPr/>
          <p:nvPr/>
        </p:nvSpPr>
        <p:spPr>
          <a:xfrm>
            <a:off x="1851285" y="1714869"/>
            <a:ext cx="3462728" cy="1457574"/>
          </a:xfrm>
          <a:prstGeom prst="cloud">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תיבת טקסט 10">
            <a:extLst>
              <a:ext uri="{FF2B5EF4-FFF2-40B4-BE49-F238E27FC236}">
                <a16:creationId xmlns:a16="http://schemas.microsoft.com/office/drawing/2014/main" id="{F2D0BEBE-FA0E-D15D-458C-39B8E697E4ED}"/>
              </a:ext>
            </a:extLst>
          </p:cNvPr>
          <p:cNvSpPr txBox="1"/>
          <p:nvPr/>
        </p:nvSpPr>
        <p:spPr>
          <a:xfrm>
            <a:off x="2563319" y="2165276"/>
            <a:ext cx="1715436" cy="584775"/>
          </a:xfrm>
          <a:prstGeom prst="rect">
            <a:avLst/>
          </a:prstGeom>
          <a:noFill/>
        </p:spPr>
        <p:txBody>
          <a:bodyPr wrap="square">
            <a:spAutoFit/>
          </a:bodyPr>
          <a:lstStyle/>
          <a:p>
            <a:pPr algn="r" rtl="1"/>
            <a:r>
              <a:rPr lang="he-IL" sz="3200" b="1" dirty="0">
                <a:solidFill>
                  <a:srgbClr val="107F8B"/>
                </a:solidFill>
              </a:rPr>
              <a:t>ספרי עיון</a:t>
            </a:r>
          </a:p>
        </p:txBody>
      </p:sp>
      <p:sp>
        <p:nvSpPr>
          <p:cNvPr id="12" name="ענן 11">
            <a:extLst>
              <a:ext uri="{FF2B5EF4-FFF2-40B4-BE49-F238E27FC236}">
                <a16:creationId xmlns:a16="http://schemas.microsoft.com/office/drawing/2014/main" id="{124C9CC8-5F59-6051-D372-916268A9CB46}"/>
              </a:ext>
            </a:extLst>
          </p:cNvPr>
          <p:cNvSpPr/>
          <p:nvPr/>
        </p:nvSpPr>
        <p:spPr>
          <a:xfrm rot="632782">
            <a:off x="6727260" y="1668978"/>
            <a:ext cx="3976003" cy="1329396"/>
          </a:xfrm>
          <a:prstGeom prst="cloud">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r" rtl="1"/>
            <a:r>
              <a:rPr lang="he-IL" sz="2800" b="1" dirty="0">
                <a:solidFill>
                  <a:srgbClr val="107F8B"/>
                </a:solidFill>
              </a:rPr>
              <a:t>כתבי עת מדעיים</a:t>
            </a:r>
          </a:p>
        </p:txBody>
      </p:sp>
      <p:sp>
        <p:nvSpPr>
          <p:cNvPr id="15" name="ענן 14">
            <a:extLst>
              <a:ext uri="{FF2B5EF4-FFF2-40B4-BE49-F238E27FC236}">
                <a16:creationId xmlns:a16="http://schemas.microsoft.com/office/drawing/2014/main" id="{855FA417-61BE-B2F9-F6BA-7348DB83015B}"/>
              </a:ext>
            </a:extLst>
          </p:cNvPr>
          <p:cNvSpPr/>
          <p:nvPr/>
        </p:nvSpPr>
        <p:spPr>
          <a:xfrm rot="632782">
            <a:off x="4651179" y="3279194"/>
            <a:ext cx="3976003" cy="1329396"/>
          </a:xfrm>
          <a:prstGeom prst="cloud">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r" rtl="1"/>
            <a:r>
              <a:rPr lang="he-IL" sz="2800" b="1" dirty="0">
                <a:solidFill>
                  <a:srgbClr val="107F8B"/>
                </a:solidFill>
              </a:rPr>
              <a:t>אתרים מקצועיים</a:t>
            </a:r>
          </a:p>
        </p:txBody>
      </p:sp>
      <p:sp>
        <p:nvSpPr>
          <p:cNvPr id="16" name="ענן 15">
            <a:extLst>
              <a:ext uri="{FF2B5EF4-FFF2-40B4-BE49-F238E27FC236}">
                <a16:creationId xmlns:a16="http://schemas.microsoft.com/office/drawing/2014/main" id="{55BEB650-61A4-2701-66DE-DFF8C15FEF10}"/>
              </a:ext>
            </a:extLst>
          </p:cNvPr>
          <p:cNvSpPr/>
          <p:nvPr/>
        </p:nvSpPr>
        <p:spPr>
          <a:xfrm rot="21280003">
            <a:off x="847512" y="4456545"/>
            <a:ext cx="3740212" cy="1694358"/>
          </a:xfrm>
          <a:prstGeom prst="cloud">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r" rtl="1"/>
            <a:r>
              <a:rPr lang="he-IL" sz="2800" b="1" dirty="0">
                <a:solidFill>
                  <a:srgbClr val="107F8B"/>
                </a:solidFill>
              </a:rPr>
              <a:t>    אפליקציות</a:t>
            </a:r>
          </a:p>
        </p:txBody>
      </p:sp>
      <p:sp>
        <p:nvSpPr>
          <p:cNvPr id="17" name="ענן 16">
            <a:extLst>
              <a:ext uri="{FF2B5EF4-FFF2-40B4-BE49-F238E27FC236}">
                <a16:creationId xmlns:a16="http://schemas.microsoft.com/office/drawing/2014/main" id="{B9E20EAD-9E5A-8C46-4435-2E47A612E866}"/>
              </a:ext>
            </a:extLst>
          </p:cNvPr>
          <p:cNvSpPr/>
          <p:nvPr/>
        </p:nvSpPr>
        <p:spPr>
          <a:xfrm rot="632782">
            <a:off x="8468249" y="4515208"/>
            <a:ext cx="3567793" cy="2033459"/>
          </a:xfrm>
          <a:prstGeom prst="cloud">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r" rtl="1"/>
            <a:endParaRPr lang="he-IL" sz="2800" b="1" dirty="0">
              <a:solidFill>
                <a:srgbClr val="107F8B"/>
              </a:solidFill>
            </a:endParaRPr>
          </a:p>
          <a:p>
            <a:pPr algn="r" rtl="1"/>
            <a:endParaRPr lang="he-IL" sz="2000" b="1" dirty="0">
              <a:solidFill>
                <a:srgbClr val="107F8B"/>
              </a:solidFill>
            </a:endParaRPr>
          </a:p>
          <a:p>
            <a:pPr algn="r" rtl="1"/>
            <a:endParaRPr lang="he-IL" sz="2800" b="1" dirty="0">
              <a:solidFill>
                <a:srgbClr val="107F8B"/>
              </a:solidFill>
            </a:endParaRPr>
          </a:p>
          <a:p>
            <a:pPr algn="r" rtl="1"/>
            <a:endParaRPr lang="he-IL" sz="2800" b="1" dirty="0">
              <a:solidFill>
                <a:srgbClr val="107F8B"/>
              </a:solidFill>
            </a:endParaRPr>
          </a:p>
        </p:txBody>
      </p:sp>
      <p:sp>
        <p:nvSpPr>
          <p:cNvPr id="19" name="תיבת טקסט 18">
            <a:extLst>
              <a:ext uri="{FF2B5EF4-FFF2-40B4-BE49-F238E27FC236}">
                <a16:creationId xmlns:a16="http://schemas.microsoft.com/office/drawing/2014/main" id="{839CEC82-77E1-FC3C-6502-21A2A29C92A8}"/>
              </a:ext>
            </a:extLst>
          </p:cNvPr>
          <p:cNvSpPr txBox="1"/>
          <p:nvPr/>
        </p:nvSpPr>
        <p:spPr>
          <a:xfrm>
            <a:off x="9234331" y="4849162"/>
            <a:ext cx="2035627" cy="1384995"/>
          </a:xfrm>
          <a:prstGeom prst="rect">
            <a:avLst/>
          </a:prstGeom>
          <a:noFill/>
        </p:spPr>
        <p:txBody>
          <a:bodyPr wrap="square">
            <a:spAutoFit/>
          </a:bodyPr>
          <a:lstStyle/>
          <a:p>
            <a:pPr algn="ctr" rtl="1"/>
            <a:r>
              <a:rPr lang="he-IL" sz="2800" b="1" dirty="0" err="1">
                <a:solidFill>
                  <a:srgbClr val="107F8B"/>
                </a:solidFill>
              </a:rPr>
              <a:t>פודקאסטים</a:t>
            </a:r>
            <a:endParaRPr lang="he-IL" sz="2800" b="1" dirty="0">
              <a:solidFill>
                <a:srgbClr val="107F8B"/>
              </a:solidFill>
            </a:endParaRPr>
          </a:p>
          <a:p>
            <a:pPr algn="ctr" rtl="1"/>
            <a:r>
              <a:rPr lang="he-IL" sz="2800" b="1" dirty="0">
                <a:solidFill>
                  <a:srgbClr val="107F8B"/>
                </a:solidFill>
              </a:rPr>
              <a:t>בלוגים </a:t>
            </a:r>
            <a:r>
              <a:rPr lang="he-IL" sz="2800" b="1" dirty="0" err="1">
                <a:solidFill>
                  <a:srgbClr val="107F8B"/>
                </a:solidFill>
              </a:rPr>
              <a:t>ווולוגים</a:t>
            </a:r>
            <a:r>
              <a:rPr lang="he-IL" sz="2800" b="1" dirty="0">
                <a:solidFill>
                  <a:srgbClr val="107F8B"/>
                </a:solidFill>
              </a:rPr>
              <a:t> </a:t>
            </a:r>
          </a:p>
        </p:txBody>
      </p:sp>
    </p:spTree>
    <p:extLst>
      <p:ext uri="{BB962C8B-B14F-4D97-AF65-F5344CB8AC3E}">
        <p14:creationId xmlns:p14="http://schemas.microsoft.com/office/powerpoint/2010/main" val="2015976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B4D0B6-B5B7-D641-16A4-9F7654219186}"/>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3DD1EF5A-8EC4-B25A-14ED-9726A58909E5}"/>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AAA947E4-51AA-3DC6-2C38-57887A6B769A}"/>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3A2C8E69-233F-F6AE-F037-4B8B01FCF597}"/>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טיפול תרופתי</a:t>
            </a:r>
          </a:p>
        </p:txBody>
      </p:sp>
      <p:sp>
        <p:nvSpPr>
          <p:cNvPr id="8" name="תיבת טקסט 7">
            <a:extLst>
              <a:ext uri="{FF2B5EF4-FFF2-40B4-BE49-F238E27FC236}">
                <a16:creationId xmlns:a16="http://schemas.microsoft.com/office/drawing/2014/main" id="{67D587E0-416E-4C4E-A103-559AFB2243A3}"/>
              </a:ext>
            </a:extLst>
          </p:cNvPr>
          <p:cNvSpPr txBox="1"/>
          <p:nvPr/>
        </p:nvSpPr>
        <p:spPr>
          <a:xfrm>
            <a:off x="5588000" y="1602098"/>
            <a:ext cx="6193971" cy="533009"/>
          </a:xfrm>
          <a:prstGeom prst="rect">
            <a:avLst/>
          </a:prstGeom>
          <a:noFill/>
        </p:spPr>
        <p:txBody>
          <a:bodyPr wrap="square">
            <a:spAutoFit/>
          </a:bodyPr>
          <a:lstStyle/>
          <a:p>
            <a:pPr algn="r" rtl="1"/>
            <a:r>
              <a:rPr lang="he-IL" sz="2800" b="1" i="0" dirty="0">
                <a:solidFill>
                  <a:srgbClr val="107F8B"/>
                </a:solidFill>
                <a:effectLst/>
              </a:rPr>
              <a:t>מאגר התרופות של משרד הבריאות-</a:t>
            </a:r>
            <a:endParaRPr lang="he-IL" sz="2800" dirty="0"/>
          </a:p>
        </p:txBody>
      </p:sp>
      <p:sp>
        <p:nvSpPr>
          <p:cNvPr id="5" name="תיבת טקסט 4">
            <a:extLst>
              <a:ext uri="{FF2B5EF4-FFF2-40B4-BE49-F238E27FC236}">
                <a16:creationId xmlns:a16="http://schemas.microsoft.com/office/drawing/2014/main" id="{25D3645C-06BB-25AE-DCA0-CB85F4FE3A0B}"/>
              </a:ext>
            </a:extLst>
          </p:cNvPr>
          <p:cNvSpPr txBox="1"/>
          <p:nvPr/>
        </p:nvSpPr>
        <p:spPr>
          <a:xfrm>
            <a:off x="1699328" y="2175025"/>
            <a:ext cx="10038378" cy="461665"/>
          </a:xfrm>
          <a:prstGeom prst="rect">
            <a:avLst/>
          </a:prstGeom>
          <a:noFill/>
        </p:spPr>
        <p:txBody>
          <a:bodyPr wrap="square">
            <a:spAutoFit/>
          </a:bodyPr>
          <a:lstStyle/>
          <a:p>
            <a:pPr algn="r" rtl="1"/>
            <a:r>
              <a:rPr lang="he-IL" sz="2400" dirty="0">
                <a:latin typeface="Arial" panose="020B0604020202020204" pitchFamily="34" charset="0"/>
                <a:cs typeface="Arial" panose="020B0604020202020204" pitchFamily="34" charset="0"/>
              </a:rPr>
              <a:t>מקור רשמי ומהימן למידע על טיפול תרופתי בארץ, זמינותו ועלוני יצרן להורדה ישירה</a:t>
            </a:r>
          </a:p>
        </p:txBody>
      </p:sp>
      <p:sp>
        <p:nvSpPr>
          <p:cNvPr id="9" name="תיבת טקסט 8">
            <a:extLst>
              <a:ext uri="{FF2B5EF4-FFF2-40B4-BE49-F238E27FC236}">
                <a16:creationId xmlns:a16="http://schemas.microsoft.com/office/drawing/2014/main" id="{0EF475BD-9FC2-356E-C949-E3841602D411}"/>
              </a:ext>
            </a:extLst>
          </p:cNvPr>
          <p:cNvSpPr txBox="1"/>
          <p:nvPr/>
        </p:nvSpPr>
        <p:spPr>
          <a:xfrm>
            <a:off x="7629414" y="2862933"/>
            <a:ext cx="2649692" cy="400110"/>
          </a:xfrm>
          <a:prstGeom prst="rect">
            <a:avLst/>
          </a:prstGeom>
          <a:noFill/>
        </p:spPr>
        <p:txBody>
          <a:bodyPr wrap="square">
            <a:spAutoFit/>
          </a:bodyPr>
          <a:lstStyle/>
          <a:p>
            <a:r>
              <a:rPr lang="he-IL" sz="2000" dirty="0">
                <a:hlinkClick r:id="rId3"/>
              </a:rPr>
              <a:t>מאגר תרופות </a:t>
            </a:r>
            <a:r>
              <a:rPr lang="he-IL" sz="2000" dirty="0" err="1">
                <a:hlinkClick r:id="rId3"/>
              </a:rPr>
              <a:t>משרה''ב</a:t>
            </a:r>
            <a:endParaRPr lang="he-IL" sz="2000" dirty="0"/>
          </a:p>
        </p:txBody>
      </p:sp>
      <p:sp>
        <p:nvSpPr>
          <p:cNvPr id="10" name="תיבת טקסט 9">
            <a:extLst>
              <a:ext uri="{FF2B5EF4-FFF2-40B4-BE49-F238E27FC236}">
                <a16:creationId xmlns:a16="http://schemas.microsoft.com/office/drawing/2014/main" id="{12AA4632-926D-5655-9E39-C5F209ED75D9}"/>
              </a:ext>
            </a:extLst>
          </p:cNvPr>
          <p:cNvSpPr txBox="1"/>
          <p:nvPr/>
        </p:nvSpPr>
        <p:spPr>
          <a:xfrm>
            <a:off x="10244507" y="2893711"/>
            <a:ext cx="1634601" cy="369332"/>
          </a:xfrm>
          <a:prstGeom prst="rect">
            <a:avLst/>
          </a:prstGeom>
          <a:noFill/>
        </p:spPr>
        <p:txBody>
          <a:bodyPr wrap="square">
            <a:spAutoFit/>
          </a:bodyPr>
          <a:lstStyle/>
          <a:p>
            <a:r>
              <a:rPr lang="he-IL" sz="1800" dirty="0"/>
              <a:t>לכניסה לאתר- </a:t>
            </a:r>
            <a:endParaRPr lang="he-IL" dirty="0"/>
          </a:p>
        </p:txBody>
      </p:sp>
    </p:spTree>
    <p:extLst>
      <p:ext uri="{BB962C8B-B14F-4D97-AF65-F5344CB8AC3E}">
        <p14:creationId xmlns:p14="http://schemas.microsoft.com/office/powerpoint/2010/main" val="17870508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F08189-126A-60AD-8B9E-128FCF5B6B3D}"/>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87A3A890-8396-ACD2-6487-C7C85314498D}"/>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5599E4C5-6DFA-4BBD-62F5-F72724BFDBB2}"/>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2A44E72A-6FD1-040B-225D-CE35110BF478}"/>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טיפול תרופתי- מחשבונים</a:t>
            </a:r>
          </a:p>
        </p:txBody>
      </p:sp>
      <p:sp>
        <p:nvSpPr>
          <p:cNvPr id="8" name="תיבת טקסט 7">
            <a:extLst>
              <a:ext uri="{FF2B5EF4-FFF2-40B4-BE49-F238E27FC236}">
                <a16:creationId xmlns:a16="http://schemas.microsoft.com/office/drawing/2014/main" id="{7C57C75B-4EFF-1D75-6CFC-696A0AE5BE8D}"/>
              </a:ext>
            </a:extLst>
          </p:cNvPr>
          <p:cNvSpPr txBox="1"/>
          <p:nvPr/>
        </p:nvSpPr>
        <p:spPr>
          <a:xfrm>
            <a:off x="635675" y="1602098"/>
            <a:ext cx="6193971" cy="533009"/>
          </a:xfrm>
          <a:prstGeom prst="rect">
            <a:avLst/>
          </a:prstGeom>
          <a:noFill/>
        </p:spPr>
        <p:txBody>
          <a:bodyPr wrap="square">
            <a:spAutoFit/>
          </a:bodyPr>
          <a:lstStyle/>
          <a:p>
            <a:pPr algn="l"/>
            <a:r>
              <a:rPr lang="en-US" sz="2800" b="1" i="0" dirty="0">
                <a:solidFill>
                  <a:srgbClr val="107F8B"/>
                </a:solidFill>
                <a:effectLst/>
              </a:rPr>
              <a:t>Clinicalc.com- </a:t>
            </a:r>
            <a:endParaRPr lang="he-IL" sz="2800" dirty="0"/>
          </a:p>
        </p:txBody>
      </p:sp>
      <p:pic>
        <p:nvPicPr>
          <p:cNvPr id="11" name="תמונה 10">
            <a:extLst>
              <a:ext uri="{FF2B5EF4-FFF2-40B4-BE49-F238E27FC236}">
                <a16:creationId xmlns:a16="http://schemas.microsoft.com/office/drawing/2014/main" id="{7174F71D-0D69-C835-C45F-F7BE99E4C7AE}"/>
              </a:ext>
            </a:extLst>
          </p:cNvPr>
          <p:cNvPicPr>
            <a:picLocks noChangeAspect="1"/>
          </p:cNvPicPr>
          <p:nvPr/>
        </p:nvPicPr>
        <p:blipFill>
          <a:blip r:embed="rId3"/>
          <a:srcRect b="8742"/>
          <a:stretch/>
        </p:blipFill>
        <p:spPr>
          <a:xfrm>
            <a:off x="3732660" y="1392112"/>
            <a:ext cx="5993902" cy="3940540"/>
          </a:xfrm>
          <a:prstGeom prst="rect">
            <a:avLst/>
          </a:prstGeom>
        </p:spPr>
      </p:pic>
      <p:sp>
        <p:nvSpPr>
          <p:cNvPr id="13" name="תיבת טקסט 12">
            <a:extLst>
              <a:ext uri="{FF2B5EF4-FFF2-40B4-BE49-F238E27FC236}">
                <a16:creationId xmlns:a16="http://schemas.microsoft.com/office/drawing/2014/main" id="{00D27A2F-8F20-13F4-2A11-782DA9B68B89}"/>
              </a:ext>
            </a:extLst>
          </p:cNvPr>
          <p:cNvSpPr txBox="1"/>
          <p:nvPr/>
        </p:nvSpPr>
        <p:spPr>
          <a:xfrm>
            <a:off x="918896" y="6162809"/>
            <a:ext cx="6105440" cy="830997"/>
          </a:xfrm>
          <a:prstGeom prst="rect">
            <a:avLst/>
          </a:prstGeom>
          <a:noFill/>
        </p:spPr>
        <p:txBody>
          <a:bodyPr wrap="square">
            <a:spAutoFit/>
          </a:bodyPr>
          <a:lstStyle/>
          <a:p>
            <a:pPr algn="l"/>
            <a:r>
              <a:rPr lang="en-US" sz="2400" b="1" i="0" dirty="0">
                <a:solidFill>
                  <a:srgbClr val="107F8B"/>
                </a:solidFill>
                <a:effectLst/>
                <a:hlinkClick r:id="rId4"/>
              </a:rPr>
              <a:t>https://clincalc.com/opioids/</a:t>
            </a:r>
            <a:endParaRPr lang="en-US" sz="2400" b="1" i="0" dirty="0">
              <a:solidFill>
                <a:srgbClr val="107F8B"/>
              </a:solidFill>
              <a:effectLst/>
            </a:endParaRPr>
          </a:p>
          <a:p>
            <a:pPr algn="l"/>
            <a:endParaRPr lang="he-IL" sz="2400" dirty="0"/>
          </a:p>
        </p:txBody>
      </p:sp>
      <p:sp>
        <p:nvSpPr>
          <p:cNvPr id="15" name="תיבת טקסט 14">
            <a:extLst>
              <a:ext uri="{FF2B5EF4-FFF2-40B4-BE49-F238E27FC236}">
                <a16:creationId xmlns:a16="http://schemas.microsoft.com/office/drawing/2014/main" id="{0EFCB425-FEE8-CA02-38ED-9E6AECF962A9}"/>
              </a:ext>
            </a:extLst>
          </p:cNvPr>
          <p:cNvSpPr txBox="1"/>
          <p:nvPr/>
        </p:nvSpPr>
        <p:spPr>
          <a:xfrm>
            <a:off x="6360340" y="6116643"/>
            <a:ext cx="5421664" cy="461665"/>
          </a:xfrm>
          <a:prstGeom prst="rect">
            <a:avLst/>
          </a:prstGeom>
          <a:noFill/>
        </p:spPr>
        <p:txBody>
          <a:bodyPr wrap="square">
            <a:spAutoFit/>
          </a:bodyPr>
          <a:lstStyle/>
          <a:p>
            <a:r>
              <a:rPr lang="he-IL" sz="2400" dirty="0">
                <a:latin typeface="Arial" panose="020B0604020202020204" pitchFamily="34" charset="0"/>
                <a:cs typeface="Arial" panose="020B0604020202020204" pitchFamily="34" charset="0"/>
              </a:rPr>
              <a:t>מחשבון המרה </a:t>
            </a:r>
            <a:r>
              <a:rPr lang="he-IL" sz="2400" dirty="0" err="1">
                <a:latin typeface="Arial" panose="020B0604020202020204" pitchFamily="34" charset="0"/>
                <a:cs typeface="Arial" panose="020B0604020202020204" pitchFamily="34" charset="0"/>
              </a:rPr>
              <a:t>לאופיואידים</a:t>
            </a:r>
            <a:r>
              <a:rPr lang="he-IL" sz="2400" dirty="0">
                <a:latin typeface="Arial" panose="020B0604020202020204" pitchFamily="34" charset="0"/>
                <a:cs typeface="Arial" panose="020B0604020202020204" pitchFamily="34" charset="0"/>
              </a:rPr>
              <a:t> הכולל </a:t>
            </a:r>
            <a:r>
              <a:rPr lang="he-IL" sz="2400" dirty="0" err="1">
                <a:latin typeface="Arial" panose="020B0604020202020204" pitchFamily="34" charset="0"/>
                <a:cs typeface="Arial" panose="020B0604020202020204" pitchFamily="34" charset="0"/>
              </a:rPr>
              <a:t>מתאדון</a:t>
            </a:r>
            <a:endParaRPr lang="he-IL" sz="2400" dirty="0"/>
          </a:p>
        </p:txBody>
      </p:sp>
    </p:spTree>
    <p:extLst>
      <p:ext uri="{BB962C8B-B14F-4D97-AF65-F5344CB8AC3E}">
        <p14:creationId xmlns:p14="http://schemas.microsoft.com/office/powerpoint/2010/main" val="1680130309"/>
      </p:ext>
    </p:extLst>
  </p:cSld>
  <p:clrMapOvr>
    <a:masterClrMapping/>
  </p:clrMapOvr>
  <mc:AlternateContent xmlns:mc="http://schemas.openxmlformats.org/markup-compatibility/2006" xmlns:p14="http://schemas.microsoft.com/office/powerpoint/2010/main">
    <mc:Choice Requires="p14">
      <p:transition spd="slow" p14:dur="2000" advTm="14430"/>
    </mc:Choice>
    <mc:Fallback xmlns="">
      <p:transition spd="slow" advTm="1443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E1D2B3-570E-3FBF-75F3-2C3569E21CDE}"/>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148496FC-1F44-B08E-FB65-07378B0FCB0D}"/>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9D4931A8-E012-16CB-823A-1936717DA751}"/>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5F88E5AD-4519-7ACB-2DD5-5856FBDC1BCF}"/>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מחשבונים</a:t>
            </a:r>
          </a:p>
        </p:txBody>
      </p:sp>
      <p:sp>
        <p:nvSpPr>
          <p:cNvPr id="8" name="תיבת טקסט 7">
            <a:extLst>
              <a:ext uri="{FF2B5EF4-FFF2-40B4-BE49-F238E27FC236}">
                <a16:creationId xmlns:a16="http://schemas.microsoft.com/office/drawing/2014/main" id="{552CE1FB-4C57-2E0B-B02A-9C27F726373E}"/>
              </a:ext>
            </a:extLst>
          </p:cNvPr>
          <p:cNvSpPr txBox="1"/>
          <p:nvPr/>
        </p:nvSpPr>
        <p:spPr>
          <a:xfrm>
            <a:off x="218485" y="1461299"/>
            <a:ext cx="4725716" cy="954107"/>
          </a:xfrm>
          <a:prstGeom prst="rect">
            <a:avLst/>
          </a:prstGeom>
          <a:noFill/>
        </p:spPr>
        <p:txBody>
          <a:bodyPr wrap="square">
            <a:spAutoFit/>
          </a:bodyPr>
          <a:lstStyle/>
          <a:p>
            <a:pPr algn="r" rtl="1"/>
            <a:r>
              <a:rPr lang="en-US" sz="2800" b="1" i="0" dirty="0">
                <a:solidFill>
                  <a:srgbClr val="107F8B"/>
                </a:solidFill>
                <a:effectLst/>
                <a:hlinkClick r:id="rId3"/>
              </a:rPr>
              <a:t>https://www.mdcalc.com/</a:t>
            </a:r>
            <a:endParaRPr lang="en-US" sz="2800" b="1" i="0" dirty="0">
              <a:solidFill>
                <a:srgbClr val="107F8B"/>
              </a:solidFill>
              <a:effectLst/>
            </a:endParaRPr>
          </a:p>
          <a:p>
            <a:pPr algn="r" rtl="1"/>
            <a:endParaRPr lang="he-IL" sz="2800" dirty="0"/>
          </a:p>
        </p:txBody>
      </p:sp>
      <p:sp>
        <p:nvSpPr>
          <p:cNvPr id="5" name="תיבת טקסט 4">
            <a:extLst>
              <a:ext uri="{FF2B5EF4-FFF2-40B4-BE49-F238E27FC236}">
                <a16:creationId xmlns:a16="http://schemas.microsoft.com/office/drawing/2014/main" id="{AE6C6589-1DA3-E95D-9EFF-30DDD94F6078}"/>
              </a:ext>
            </a:extLst>
          </p:cNvPr>
          <p:cNvSpPr txBox="1"/>
          <p:nvPr/>
        </p:nvSpPr>
        <p:spPr>
          <a:xfrm>
            <a:off x="1587170" y="2140653"/>
            <a:ext cx="10038378" cy="2862322"/>
          </a:xfrm>
          <a:prstGeom prst="rect">
            <a:avLst/>
          </a:prstGeom>
          <a:noFill/>
        </p:spPr>
        <p:txBody>
          <a:bodyPr wrap="square">
            <a:spAutoFit/>
          </a:bodyPr>
          <a:lstStyle/>
          <a:p>
            <a:pPr algn="r" rtl="1"/>
            <a:r>
              <a:rPr lang="he-IL" sz="2400" dirty="0">
                <a:latin typeface="Arial" panose="020B0604020202020204" pitchFamily="34" charset="0"/>
                <a:cs typeface="Arial" panose="020B0604020202020204" pitchFamily="34" charset="0"/>
              </a:rPr>
              <a:t>מחשבונים שימושיים למגוון נוסחאות:</a:t>
            </a:r>
          </a:p>
          <a:p>
            <a:pPr algn="r" rtl="1"/>
            <a:endParaRPr lang="he-IL" sz="2400" dirty="0">
              <a:latin typeface="Arial" panose="020B0604020202020204" pitchFamily="34" charset="0"/>
              <a:cs typeface="Arial" panose="020B0604020202020204" pitchFamily="34" charset="0"/>
            </a:endParaRPr>
          </a:p>
          <a:p>
            <a:pPr marL="342900" indent="-342900" algn="r" rtl="1">
              <a:lnSpc>
                <a:spcPct val="150000"/>
              </a:lnSpc>
              <a:buFontTx/>
              <a:buChar char="-"/>
            </a:pPr>
            <a:r>
              <a:rPr lang="en-US" sz="2400" dirty="0">
                <a:latin typeface="Arial" panose="020B0604020202020204" pitchFamily="34" charset="0"/>
                <a:cs typeface="Arial" panose="020B0604020202020204" pitchFamily="34" charset="0"/>
              </a:rPr>
              <a:t>eGFR</a:t>
            </a:r>
          </a:p>
          <a:p>
            <a:pPr marL="342900" indent="-342900" algn="r" rtl="1">
              <a:lnSpc>
                <a:spcPct val="150000"/>
              </a:lnSpc>
              <a:buFontTx/>
              <a:buChar char="-"/>
            </a:pPr>
            <a:r>
              <a:rPr lang="en-US" sz="2400" dirty="0">
                <a:latin typeface="Arial" panose="020B0604020202020204" pitchFamily="34" charset="0"/>
                <a:cs typeface="Arial" panose="020B0604020202020204" pitchFamily="34" charset="0"/>
              </a:rPr>
              <a:t>Calcium Correction for hypoalbuminemia</a:t>
            </a:r>
          </a:p>
          <a:p>
            <a:pPr marL="342900" indent="-342900" algn="r" rtl="1">
              <a:lnSpc>
                <a:spcPct val="150000"/>
              </a:lnSpc>
              <a:buFontTx/>
              <a:buChar char="-"/>
            </a:pPr>
            <a:r>
              <a:rPr lang="en-US" sz="2400" dirty="0">
                <a:latin typeface="Arial" panose="020B0604020202020204" pitchFamily="34" charset="0"/>
                <a:cs typeface="Arial" panose="020B0604020202020204" pitchFamily="34" charset="0"/>
              </a:rPr>
              <a:t>Steroid conversion</a:t>
            </a:r>
          </a:p>
          <a:p>
            <a:pPr marL="342900" indent="-342900" algn="r" rtl="1">
              <a:buFontTx/>
              <a:buChar char="-"/>
            </a:pPr>
            <a:endParaRPr lang="he-IL"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20383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2AD8C1-45BF-5C5F-29E5-4E418A5ABD93}"/>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718844F5-9E84-0A20-32D1-077F4C6C63F1}"/>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4" name="מלבן 3">
            <a:extLst>
              <a:ext uri="{FF2B5EF4-FFF2-40B4-BE49-F238E27FC236}">
                <a16:creationId xmlns:a16="http://schemas.microsoft.com/office/drawing/2014/main" id="{141DF6B6-82ED-CF56-8CE7-72A25AF40EAE}"/>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כותרת 1">
            <a:extLst>
              <a:ext uri="{FF2B5EF4-FFF2-40B4-BE49-F238E27FC236}">
                <a16:creationId xmlns:a16="http://schemas.microsoft.com/office/drawing/2014/main" id="{465CA473-F72C-8722-37DF-EC03E8D403F6}"/>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הפסקת טיפול תרופתי- </a:t>
            </a:r>
            <a:r>
              <a:rPr lang="en-US" sz="4800" b="1" dirty="0"/>
              <a:t>Deprescribing</a:t>
            </a:r>
            <a:endParaRPr lang="he-IL" sz="4800" b="1" dirty="0"/>
          </a:p>
        </p:txBody>
      </p:sp>
      <p:sp>
        <p:nvSpPr>
          <p:cNvPr id="8" name="תיבת טקסט 7">
            <a:extLst>
              <a:ext uri="{FF2B5EF4-FFF2-40B4-BE49-F238E27FC236}">
                <a16:creationId xmlns:a16="http://schemas.microsoft.com/office/drawing/2014/main" id="{A03A5E71-2CA7-B05B-874F-D9D4CB890511}"/>
              </a:ext>
            </a:extLst>
          </p:cNvPr>
          <p:cNvSpPr txBox="1"/>
          <p:nvPr/>
        </p:nvSpPr>
        <p:spPr>
          <a:xfrm>
            <a:off x="5401883" y="1528894"/>
            <a:ext cx="6193971" cy="954107"/>
          </a:xfrm>
          <a:prstGeom prst="rect">
            <a:avLst/>
          </a:prstGeom>
          <a:noFill/>
        </p:spPr>
        <p:txBody>
          <a:bodyPr wrap="square">
            <a:spAutoFit/>
          </a:bodyPr>
          <a:lstStyle/>
          <a:p>
            <a:pPr algn="r" rtl="1"/>
            <a:r>
              <a:rPr lang="en-US" sz="2800" b="1" i="0" dirty="0">
                <a:solidFill>
                  <a:srgbClr val="107F8B"/>
                </a:solidFill>
                <a:effectLst/>
                <a:hlinkClick r:id="rId3"/>
              </a:rPr>
              <a:t>https://medstopper.com/</a:t>
            </a:r>
            <a:endParaRPr lang="en-US" sz="2800" b="1" dirty="0">
              <a:solidFill>
                <a:srgbClr val="107F8B"/>
              </a:solidFill>
            </a:endParaRPr>
          </a:p>
          <a:p>
            <a:pPr algn="r" rtl="1"/>
            <a:endParaRPr lang="en-US" sz="2800" b="1" i="0" dirty="0">
              <a:solidFill>
                <a:srgbClr val="107F8B"/>
              </a:solidFill>
              <a:effectLst/>
            </a:endParaRPr>
          </a:p>
        </p:txBody>
      </p:sp>
      <p:sp>
        <p:nvSpPr>
          <p:cNvPr id="5" name="תיבת טקסט 4">
            <a:extLst>
              <a:ext uri="{FF2B5EF4-FFF2-40B4-BE49-F238E27FC236}">
                <a16:creationId xmlns:a16="http://schemas.microsoft.com/office/drawing/2014/main" id="{7603D7B2-4A14-502C-F6C2-CF144FA7AA72}"/>
              </a:ext>
            </a:extLst>
          </p:cNvPr>
          <p:cNvSpPr txBox="1"/>
          <p:nvPr/>
        </p:nvSpPr>
        <p:spPr>
          <a:xfrm>
            <a:off x="1699328" y="2175025"/>
            <a:ext cx="10038378" cy="830997"/>
          </a:xfrm>
          <a:prstGeom prst="rect">
            <a:avLst/>
          </a:prstGeom>
          <a:noFill/>
        </p:spPr>
        <p:txBody>
          <a:bodyPr wrap="square">
            <a:spAutoFit/>
          </a:bodyPr>
          <a:lstStyle/>
          <a:p>
            <a:pPr algn="r" rtl="1"/>
            <a:r>
              <a:rPr lang="he-IL" sz="2400" dirty="0">
                <a:latin typeface="Arial" panose="020B0604020202020204" pitchFamily="34" charset="0"/>
                <a:cs typeface="Arial" panose="020B0604020202020204" pitchFamily="34" charset="0"/>
              </a:rPr>
              <a:t>הנחיות להפסקת טיפול תרופתי בהתייחס למאפייני מטופל כגון שבריריות</a:t>
            </a:r>
          </a:p>
          <a:p>
            <a:pPr algn="r" rtl="1"/>
            <a:r>
              <a:rPr lang="he-IL" sz="2400" dirty="0">
                <a:latin typeface="Arial" panose="020B0604020202020204" pitchFamily="34" charset="0"/>
                <a:cs typeface="Arial" panose="020B0604020202020204" pitchFamily="34" charset="0"/>
              </a:rPr>
              <a:t>מאפשר לבנות תכנית צעד אחרי צעד</a:t>
            </a:r>
          </a:p>
        </p:txBody>
      </p:sp>
      <p:pic>
        <p:nvPicPr>
          <p:cNvPr id="7" name="תמונה 6">
            <a:extLst>
              <a:ext uri="{FF2B5EF4-FFF2-40B4-BE49-F238E27FC236}">
                <a16:creationId xmlns:a16="http://schemas.microsoft.com/office/drawing/2014/main" id="{79662D9E-D15E-582C-98D1-27F62285964D}"/>
              </a:ext>
            </a:extLst>
          </p:cNvPr>
          <p:cNvPicPr>
            <a:picLocks noChangeAspect="1"/>
          </p:cNvPicPr>
          <p:nvPr/>
        </p:nvPicPr>
        <p:blipFill>
          <a:blip r:embed="rId4"/>
          <a:stretch>
            <a:fillRect/>
          </a:stretch>
        </p:blipFill>
        <p:spPr>
          <a:xfrm>
            <a:off x="121381" y="2911378"/>
            <a:ext cx="6872435" cy="3728868"/>
          </a:xfrm>
          <a:prstGeom prst="rect">
            <a:avLst/>
          </a:prstGeom>
        </p:spPr>
      </p:pic>
    </p:spTree>
    <p:extLst>
      <p:ext uri="{BB962C8B-B14F-4D97-AF65-F5344CB8AC3E}">
        <p14:creationId xmlns:p14="http://schemas.microsoft.com/office/powerpoint/2010/main" val="29435820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138733-4BAE-44BB-87CE-DFE237E16F8B}"/>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2719A343-85DC-4681-4FAB-C2FCFEC72467}"/>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2" name="מלבן 1">
            <a:extLst>
              <a:ext uri="{FF2B5EF4-FFF2-40B4-BE49-F238E27FC236}">
                <a16:creationId xmlns:a16="http://schemas.microsoft.com/office/drawing/2014/main" id="{754B8EDE-F710-9673-7F94-84F58ECFBACD}"/>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94DE3CC1-7F93-E5B5-C4D1-6BD93B8053C3}"/>
              </a:ext>
            </a:extLst>
          </p:cNvPr>
          <p:cNvSpPr txBox="1">
            <a:spLocks/>
          </p:cNvSpPr>
          <p:nvPr/>
        </p:nvSpPr>
        <p:spPr>
          <a:xfrm>
            <a:off x="704467"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err="1"/>
              <a:t>פרוגנוסטיקציה</a:t>
            </a:r>
            <a:endParaRPr lang="he-IL" sz="4800" b="1" dirty="0"/>
          </a:p>
        </p:txBody>
      </p:sp>
      <p:sp>
        <p:nvSpPr>
          <p:cNvPr id="6" name="תיבת טקסט 5">
            <a:extLst>
              <a:ext uri="{FF2B5EF4-FFF2-40B4-BE49-F238E27FC236}">
                <a16:creationId xmlns:a16="http://schemas.microsoft.com/office/drawing/2014/main" id="{1B273DEC-CF9A-ADDA-39BB-FC7993DB51A5}"/>
              </a:ext>
            </a:extLst>
          </p:cNvPr>
          <p:cNvSpPr txBox="1"/>
          <p:nvPr/>
        </p:nvSpPr>
        <p:spPr>
          <a:xfrm>
            <a:off x="5828288" y="1547030"/>
            <a:ext cx="6105440" cy="830997"/>
          </a:xfrm>
          <a:prstGeom prst="rect">
            <a:avLst/>
          </a:prstGeom>
          <a:noFill/>
        </p:spPr>
        <p:txBody>
          <a:bodyPr wrap="square">
            <a:spAutoFit/>
          </a:bodyPr>
          <a:lstStyle/>
          <a:p>
            <a:r>
              <a:rPr lang="he-IL" sz="2400" b="1" dirty="0">
                <a:hlinkClick r:id="rId3"/>
              </a:rPr>
              <a:t>https://eprognosis.ucsf.edu/index.php</a:t>
            </a:r>
            <a:endParaRPr lang="he-IL" sz="2400" b="1" dirty="0"/>
          </a:p>
          <a:p>
            <a:endParaRPr lang="he-IL" sz="2400" b="1" dirty="0"/>
          </a:p>
        </p:txBody>
      </p:sp>
      <p:sp>
        <p:nvSpPr>
          <p:cNvPr id="8" name="תיבת טקסט 7">
            <a:extLst>
              <a:ext uri="{FF2B5EF4-FFF2-40B4-BE49-F238E27FC236}">
                <a16:creationId xmlns:a16="http://schemas.microsoft.com/office/drawing/2014/main" id="{9887D918-A273-9C2B-4CD7-04546B003FC8}"/>
              </a:ext>
            </a:extLst>
          </p:cNvPr>
          <p:cNvSpPr txBox="1"/>
          <p:nvPr/>
        </p:nvSpPr>
        <p:spPr>
          <a:xfrm>
            <a:off x="5828288" y="4686740"/>
            <a:ext cx="6601078" cy="461665"/>
          </a:xfrm>
          <a:prstGeom prst="rect">
            <a:avLst/>
          </a:prstGeom>
          <a:noFill/>
        </p:spPr>
        <p:txBody>
          <a:bodyPr wrap="square">
            <a:spAutoFit/>
          </a:bodyPr>
          <a:lstStyle/>
          <a:p>
            <a:r>
              <a:rPr lang="he-IL" sz="2400" b="1" dirty="0">
                <a:hlinkClick r:id="rId4"/>
              </a:rPr>
              <a:t>https://www.mdapp.co/palliative-care</a:t>
            </a:r>
            <a:endParaRPr lang="he-IL" sz="2400" b="1" dirty="0"/>
          </a:p>
        </p:txBody>
      </p:sp>
      <p:sp>
        <p:nvSpPr>
          <p:cNvPr id="10" name="תיבת טקסט 9">
            <a:extLst>
              <a:ext uri="{FF2B5EF4-FFF2-40B4-BE49-F238E27FC236}">
                <a16:creationId xmlns:a16="http://schemas.microsoft.com/office/drawing/2014/main" id="{977F0DD3-8D9D-6F20-0302-4F518BBA8207}"/>
              </a:ext>
            </a:extLst>
          </p:cNvPr>
          <p:cNvSpPr txBox="1"/>
          <p:nvPr/>
        </p:nvSpPr>
        <p:spPr>
          <a:xfrm>
            <a:off x="1359462" y="2310149"/>
            <a:ext cx="10363873" cy="1938992"/>
          </a:xfrm>
          <a:prstGeom prst="rect">
            <a:avLst/>
          </a:prstGeom>
          <a:noFill/>
        </p:spPr>
        <p:txBody>
          <a:bodyPr wrap="square">
            <a:spAutoFit/>
          </a:bodyPr>
          <a:lstStyle/>
          <a:p>
            <a:pPr algn="r" rtl="1"/>
            <a:r>
              <a:rPr lang="he-IL" sz="2400" dirty="0">
                <a:latin typeface="Arial" panose="020B0604020202020204" pitchFamily="34" charset="0"/>
                <a:cs typeface="Arial" panose="020B0604020202020204" pitchFamily="34" charset="0"/>
              </a:rPr>
              <a:t>כלים שימושיים מטעם אוניברסיטת </a:t>
            </a:r>
            <a:r>
              <a:rPr lang="en-US" sz="2400" dirty="0">
                <a:latin typeface="Arial" panose="020B0604020202020204" pitchFamily="34" charset="0"/>
                <a:cs typeface="Arial" panose="020B0604020202020204" pitchFamily="34" charset="0"/>
              </a:rPr>
              <a:t>UCSF</a:t>
            </a:r>
            <a:endParaRPr lang="he-IL" sz="2400" dirty="0">
              <a:latin typeface="Arial" panose="020B0604020202020204" pitchFamily="34" charset="0"/>
              <a:cs typeface="Arial" panose="020B0604020202020204" pitchFamily="34" charset="0"/>
            </a:endParaRPr>
          </a:p>
          <a:p>
            <a:pPr algn="r" rtl="1"/>
            <a:r>
              <a:rPr lang="he-IL" sz="2400" dirty="0">
                <a:latin typeface="Arial" panose="020B0604020202020204" pitchFamily="34" charset="0"/>
                <a:cs typeface="Arial" panose="020B0604020202020204" pitchFamily="34" charset="0"/>
              </a:rPr>
              <a:t>-מסייע בניבוי </a:t>
            </a:r>
            <a:r>
              <a:rPr lang="en-US" sz="2400" dirty="0">
                <a:latin typeface="Arial" panose="020B0604020202020204" pitchFamily="34" charset="0"/>
                <a:cs typeface="Arial" panose="020B0604020202020204" pitchFamily="34" charset="0"/>
              </a:rPr>
              <a:t>Time to Benefit</a:t>
            </a:r>
            <a:r>
              <a:rPr lang="he-IL" sz="2400" dirty="0">
                <a:latin typeface="Arial" panose="020B0604020202020204" pitchFamily="34" charset="0"/>
                <a:cs typeface="Arial" panose="020B0604020202020204" pitchFamily="34" charset="0"/>
              </a:rPr>
              <a:t> מבדיקות שונות. </a:t>
            </a:r>
          </a:p>
          <a:p>
            <a:pPr algn="r" rtl="1"/>
            <a:r>
              <a:rPr lang="he-IL" sz="2400" dirty="0">
                <a:latin typeface="Arial" panose="020B0604020202020204" pitchFamily="34" charset="0"/>
                <a:cs typeface="Arial" panose="020B0604020202020204" pitchFamily="34" charset="0"/>
              </a:rPr>
              <a:t>- משקלל את סיכויי ההישרדות של מטופל בשנה הקרובה דרך מחלה עיקרית, אומדן תפקוד, מין, אלבומין, </a:t>
            </a:r>
            <a:r>
              <a:rPr lang="he-IL" sz="2400" dirty="0" err="1">
                <a:latin typeface="Arial" panose="020B0604020202020204" pitchFamily="34" charset="0"/>
                <a:cs typeface="Arial" panose="020B0604020202020204" pitchFamily="34" charset="0"/>
              </a:rPr>
              <a:t>קריאטנין</a:t>
            </a:r>
            <a:r>
              <a:rPr lang="he-IL" sz="2400" dirty="0">
                <a:latin typeface="Arial" panose="020B0604020202020204" pitchFamily="34" charset="0"/>
                <a:cs typeface="Arial" panose="020B0604020202020204" pitchFamily="34" charset="0"/>
              </a:rPr>
              <a:t> וכדומה. </a:t>
            </a:r>
            <a:endParaRPr lang="en-US" sz="2400" dirty="0">
              <a:latin typeface="Arial" panose="020B0604020202020204" pitchFamily="34" charset="0"/>
              <a:cs typeface="Arial" panose="020B0604020202020204" pitchFamily="34" charset="0"/>
            </a:endParaRPr>
          </a:p>
          <a:p>
            <a:pPr algn="r" rtl="1"/>
            <a:r>
              <a:rPr lang="he-IL" sz="2400" dirty="0">
                <a:latin typeface="Arial" panose="020B0604020202020204" pitchFamily="34" charset="0"/>
                <a:cs typeface="Arial" panose="020B0604020202020204" pitchFamily="34" charset="0"/>
              </a:rPr>
              <a:t>- מיומנויות תקשורת לתיווך מידע פרוגנוסטי בסגנון </a:t>
            </a:r>
            <a:r>
              <a:rPr lang="en-US" sz="2400" dirty="0">
                <a:latin typeface="Arial" panose="020B0604020202020204" pitchFamily="34" charset="0"/>
                <a:cs typeface="Arial" panose="020B0604020202020204" pitchFamily="34" charset="0"/>
              </a:rPr>
              <a:t>ASK</a:t>
            </a:r>
            <a:r>
              <a:rPr lang="he-IL" sz="2400" dirty="0">
                <a:latin typeface="Arial" panose="020B0604020202020204" pitchFamily="34" charset="0"/>
                <a:cs typeface="Arial" panose="020B0604020202020204" pitchFamily="34" charset="0"/>
              </a:rPr>
              <a:t>-</a:t>
            </a:r>
            <a:r>
              <a:rPr lang="en-US" sz="2400" dirty="0">
                <a:latin typeface="Arial" panose="020B0604020202020204" pitchFamily="34" charset="0"/>
                <a:cs typeface="Arial" panose="020B0604020202020204" pitchFamily="34" charset="0"/>
              </a:rPr>
              <a:t>ASK-TELL</a:t>
            </a:r>
            <a:r>
              <a:rPr lang="he-IL" sz="24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8936753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44FF86-C273-4066-D36D-EE5418E4660F}"/>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A23B4B75-76C2-AA06-A08D-907397ADBDE0}"/>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2" name="מלבן 1">
            <a:extLst>
              <a:ext uri="{FF2B5EF4-FFF2-40B4-BE49-F238E27FC236}">
                <a16:creationId xmlns:a16="http://schemas.microsoft.com/office/drawing/2014/main" id="{DFF7570D-BF29-9F03-BD6E-941E163068B9}"/>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CA5FB73F-6000-164F-5583-1115576730E9}"/>
              </a:ext>
            </a:extLst>
          </p:cNvPr>
          <p:cNvSpPr txBox="1">
            <a:spLocks/>
          </p:cNvSpPr>
          <p:nvPr/>
        </p:nvSpPr>
        <p:spPr>
          <a:xfrm>
            <a:off x="704467"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תקשורת</a:t>
            </a:r>
          </a:p>
        </p:txBody>
      </p:sp>
      <p:sp>
        <p:nvSpPr>
          <p:cNvPr id="6" name="תיבת טקסט 5">
            <a:extLst>
              <a:ext uri="{FF2B5EF4-FFF2-40B4-BE49-F238E27FC236}">
                <a16:creationId xmlns:a16="http://schemas.microsoft.com/office/drawing/2014/main" id="{2120B81C-F2CA-148B-5BBE-0FB576670AD3}"/>
              </a:ext>
            </a:extLst>
          </p:cNvPr>
          <p:cNvSpPr txBox="1"/>
          <p:nvPr/>
        </p:nvSpPr>
        <p:spPr>
          <a:xfrm>
            <a:off x="7760262" y="1547030"/>
            <a:ext cx="4173466" cy="830997"/>
          </a:xfrm>
          <a:prstGeom prst="rect">
            <a:avLst/>
          </a:prstGeom>
          <a:noFill/>
        </p:spPr>
        <p:txBody>
          <a:bodyPr wrap="square">
            <a:spAutoFit/>
          </a:bodyPr>
          <a:lstStyle/>
          <a:p>
            <a:r>
              <a:rPr lang="en-US" sz="2400" b="1" dirty="0">
                <a:hlinkClick r:id="rId3"/>
              </a:rPr>
              <a:t>https://www.vitaltalk.org/</a:t>
            </a:r>
            <a:endParaRPr lang="he-IL" sz="2400" b="1" dirty="0"/>
          </a:p>
          <a:p>
            <a:endParaRPr lang="he-IL" sz="2400" b="1" dirty="0"/>
          </a:p>
        </p:txBody>
      </p:sp>
      <p:sp>
        <p:nvSpPr>
          <p:cNvPr id="10" name="תיבת טקסט 9">
            <a:extLst>
              <a:ext uri="{FF2B5EF4-FFF2-40B4-BE49-F238E27FC236}">
                <a16:creationId xmlns:a16="http://schemas.microsoft.com/office/drawing/2014/main" id="{489DB2B2-45AC-B417-4326-EB7E68692425}"/>
              </a:ext>
            </a:extLst>
          </p:cNvPr>
          <p:cNvSpPr txBox="1"/>
          <p:nvPr/>
        </p:nvSpPr>
        <p:spPr>
          <a:xfrm>
            <a:off x="1359462" y="2310149"/>
            <a:ext cx="10363873" cy="1569660"/>
          </a:xfrm>
          <a:prstGeom prst="rect">
            <a:avLst/>
          </a:prstGeom>
          <a:noFill/>
        </p:spPr>
        <p:txBody>
          <a:bodyPr wrap="square">
            <a:spAutoFit/>
          </a:bodyPr>
          <a:lstStyle/>
          <a:p>
            <a:pPr algn="r" rtl="1"/>
            <a:r>
              <a:rPr lang="he-IL" sz="2400" dirty="0">
                <a:latin typeface="Arial" panose="020B0604020202020204" pitchFamily="34" charset="0"/>
                <a:cs typeface="Arial" panose="020B0604020202020204" pitchFamily="34" charset="0"/>
              </a:rPr>
              <a:t>כלים לתיווך מידע רפואי, ניהול שיחות קשות, בשורה מרה ומיומנויות תקשורת למטפלים.</a:t>
            </a:r>
          </a:p>
          <a:p>
            <a:pPr algn="r" rtl="1"/>
            <a:r>
              <a:rPr lang="he-IL" sz="2400" dirty="0">
                <a:latin typeface="Arial" panose="020B0604020202020204" pitchFamily="34" charset="0"/>
                <a:cs typeface="Arial" panose="020B0604020202020204" pitchFamily="34" charset="0"/>
              </a:rPr>
              <a:t>קיימת אפליקציה בנוסף לאתר. </a:t>
            </a:r>
          </a:p>
          <a:p>
            <a:pPr algn="r" rtl="1"/>
            <a:r>
              <a:rPr lang="he-IL" sz="2400" dirty="0">
                <a:latin typeface="Arial" panose="020B0604020202020204" pitchFamily="34" charset="0"/>
                <a:cs typeface="Arial" panose="020B0604020202020204" pitchFamily="34" charset="0"/>
              </a:rPr>
              <a:t>מידע נגיש חלקית בחינם.</a:t>
            </a:r>
          </a:p>
          <a:p>
            <a:pPr algn="r" rtl="1"/>
            <a:r>
              <a:rPr lang="he-IL" sz="2400" dirty="0">
                <a:latin typeface="Arial" panose="020B0604020202020204" pitchFamily="34" charset="0"/>
                <a:cs typeface="Arial" panose="020B0604020202020204" pitchFamily="34" charset="0"/>
              </a:rPr>
              <a:t> </a:t>
            </a:r>
          </a:p>
        </p:txBody>
      </p:sp>
      <p:pic>
        <p:nvPicPr>
          <p:cNvPr id="5" name="Picture 4" descr="Navigating Communication with Seriously ...">
            <a:extLst>
              <a:ext uri="{FF2B5EF4-FFF2-40B4-BE49-F238E27FC236}">
                <a16:creationId xmlns:a16="http://schemas.microsoft.com/office/drawing/2014/main" id="{AAE2D8A5-DDC7-15BE-85EA-A51A6C5F92C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59462" y="3315258"/>
            <a:ext cx="2062427" cy="3099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08640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F1CA97-9B24-A43E-8C21-B30A10F61DFD}"/>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92B1391E-6586-5C8D-3D33-E89A6150A829}"/>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2" name="מלבן 1">
            <a:extLst>
              <a:ext uri="{FF2B5EF4-FFF2-40B4-BE49-F238E27FC236}">
                <a16:creationId xmlns:a16="http://schemas.microsoft.com/office/drawing/2014/main" id="{BE560830-F757-6E87-277C-1713BF322F83}"/>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96A52A1B-D27E-6B78-3F6E-5ED638EAD1E5}"/>
              </a:ext>
            </a:extLst>
          </p:cNvPr>
          <p:cNvSpPr txBox="1">
            <a:spLocks/>
          </p:cNvSpPr>
          <p:nvPr/>
        </p:nvSpPr>
        <p:spPr>
          <a:xfrm>
            <a:off x="704467"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הנגשת מידע למטופלים</a:t>
            </a:r>
          </a:p>
        </p:txBody>
      </p:sp>
      <p:sp>
        <p:nvSpPr>
          <p:cNvPr id="7" name="תיבת טקסט 6">
            <a:extLst>
              <a:ext uri="{FF2B5EF4-FFF2-40B4-BE49-F238E27FC236}">
                <a16:creationId xmlns:a16="http://schemas.microsoft.com/office/drawing/2014/main" id="{4FBC1E8D-1643-AA82-75EC-EBBC30B7EFE8}"/>
              </a:ext>
            </a:extLst>
          </p:cNvPr>
          <p:cNvSpPr txBox="1"/>
          <p:nvPr/>
        </p:nvSpPr>
        <p:spPr>
          <a:xfrm>
            <a:off x="2557083" y="1598162"/>
            <a:ext cx="8980135" cy="1200329"/>
          </a:xfrm>
          <a:prstGeom prst="rect">
            <a:avLst/>
          </a:prstGeom>
          <a:noFill/>
        </p:spPr>
        <p:txBody>
          <a:bodyPr wrap="square">
            <a:spAutoFit/>
          </a:bodyPr>
          <a:lstStyle/>
          <a:p>
            <a:pPr algn="r" rtl="1"/>
            <a:r>
              <a:rPr lang="en-US" sz="2400" b="1" i="0" dirty="0">
                <a:solidFill>
                  <a:srgbClr val="107F8B"/>
                </a:solidFill>
                <a:effectLst/>
                <a:hlinkClick r:id="rId3"/>
              </a:rPr>
              <a:t>https://getpalliativecare.org/</a:t>
            </a:r>
            <a:endParaRPr lang="en-US" sz="2400" b="1" i="0" dirty="0">
              <a:solidFill>
                <a:srgbClr val="107F8B"/>
              </a:solidFill>
              <a:effectLst/>
            </a:endParaRPr>
          </a:p>
          <a:p>
            <a:pPr algn="r" rtl="1"/>
            <a:endParaRPr lang="en-US" sz="2400" b="1" i="0" dirty="0">
              <a:solidFill>
                <a:srgbClr val="107F8B"/>
              </a:solidFill>
              <a:effectLst/>
            </a:endParaRPr>
          </a:p>
          <a:p>
            <a:pPr algn="r" rtl="1"/>
            <a:r>
              <a:rPr lang="he-IL" sz="2400" dirty="0"/>
              <a:t>מכיל מידע קריא ונוח, חלקו זמין בקבצי </a:t>
            </a:r>
            <a:r>
              <a:rPr lang="en-US" sz="2400" dirty="0"/>
              <a:t>PDF</a:t>
            </a:r>
            <a:r>
              <a:rPr lang="he-IL" sz="2400" dirty="0"/>
              <a:t> עבור הקהל הרחב</a:t>
            </a:r>
          </a:p>
        </p:txBody>
      </p:sp>
      <p:sp>
        <p:nvSpPr>
          <p:cNvPr id="8" name="תיבת טקסט 7">
            <a:extLst>
              <a:ext uri="{FF2B5EF4-FFF2-40B4-BE49-F238E27FC236}">
                <a16:creationId xmlns:a16="http://schemas.microsoft.com/office/drawing/2014/main" id="{C996FFDC-ED99-FFD0-02B8-6CE73CB47DA9}"/>
              </a:ext>
            </a:extLst>
          </p:cNvPr>
          <p:cNvSpPr txBox="1"/>
          <p:nvPr/>
        </p:nvSpPr>
        <p:spPr>
          <a:xfrm>
            <a:off x="6224798" y="3644011"/>
            <a:ext cx="6105440" cy="830997"/>
          </a:xfrm>
          <a:prstGeom prst="rect">
            <a:avLst/>
          </a:prstGeom>
          <a:noFill/>
        </p:spPr>
        <p:txBody>
          <a:bodyPr wrap="square">
            <a:spAutoFit/>
          </a:bodyPr>
          <a:lstStyle/>
          <a:p>
            <a:r>
              <a:rPr lang="he-IL" sz="2400" b="1" dirty="0">
                <a:hlinkClick r:id="rId4"/>
              </a:rPr>
              <a:t>https://sciencebasedmedicine.org/</a:t>
            </a:r>
            <a:endParaRPr lang="he-IL" sz="2400" b="1" dirty="0"/>
          </a:p>
          <a:p>
            <a:endParaRPr lang="he-IL" sz="2400" b="1" dirty="0"/>
          </a:p>
        </p:txBody>
      </p:sp>
      <p:sp>
        <p:nvSpPr>
          <p:cNvPr id="10" name="תיבת טקסט 9">
            <a:extLst>
              <a:ext uri="{FF2B5EF4-FFF2-40B4-BE49-F238E27FC236}">
                <a16:creationId xmlns:a16="http://schemas.microsoft.com/office/drawing/2014/main" id="{E20BD380-94C0-31A9-2FEF-8DAC2A80B0CB}"/>
              </a:ext>
            </a:extLst>
          </p:cNvPr>
          <p:cNvSpPr txBox="1"/>
          <p:nvPr/>
        </p:nvSpPr>
        <p:spPr>
          <a:xfrm>
            <a:off x="2449405" y="4475008"/>
            <a:ext cx="8980135" cy="461665"/>
          </a:xfrm>
          <a:prstGeom prst="rect">
            <a:avLst/>
          </a:prstGeom>
          <a:noFill/>
        </p:spPr>
        <p:txBody>
          <a:bodyPr wrap="square">
            <a:spAutoFit/>
          </a:bodyPr>
          <a:lstStyle/>
          <a:p>
            <a:pPr algn="r" rtl="1"/>
            <a:r>
              <a:rPr lang="he-IL" sz="2400" dirty="0"/>
              <a:t>מידע מבוסס ראיות בנוגע למיתוסים נפוצים, </a:t>
            </a:r>
            <a:r>
              <a:rPr lang="en-US" sz="2400" dirty="0"/>
              <a:t>Fake news</a:t>
            </a:r>
            <a:r>
              <a:rPr lang="he-IL" sz="2400" dirty="0"/>
              <a:t> ועוד</a:t>
            </a:r>
          </a:p>
        </p:txBody>
      </p:sp>
    </p:spTree>
    <p:extLst>
      <p:ext uri="{BB962C8B-B14F-4D97-AF65-F5344CB8AC3E}">
        <p14:creationId xmlns:p14="http://schemas.microsoft.com/office/powerpoint/2010/main" val="17109309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6F853-55E5-E58E-677C-C4436E824703}"/>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A078C3A2-18C6-59C7-AD4C-159A08B2CBD9}"/>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2" name="מלבן 1">
            <a:extLst>
              <a:ext uri="{FF2B5EF4-FFF2-40B4-BE49-F238E27FC236}">
                <a16:creationId xmlns:a16="http://schemas.microsoft.com/office/drawing/2014/main" id="{6E19A377-7DEA-90DA-51AD-2948FB292B6E}"/>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78BEB3D4-A51D-A038-3C0F-E0A0B7B6A51B}"/>
              </a:ext>
            </a:extLst>
          </p:cNvPr>
          <p:cNvSpPr txBox="1">
            <a:spLocks/>
          </p:cNvSpPr>
          <p:nvPr/>
        </p:nvSpPr>
        <p:spPr>
          <a:xfrm>
            <a:off x="704467"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מדיות שונות</a:t>
            </a:r>
          </a:p>
        </p:txBody>
      </p:sp>
      <p:sp>
        <p:nvSpPr>
          <p:cNvPr id="7" name="תיבת טקסט 6">
            <a:extLst>
              <a:ext uri="{FF2B5EF4-FFF2-40B4-BE49-F238E27FC236}">
                <a16:creationId xmlns:a16="http://schemas.microsoft.com/office/drawing/2014/main" id="{1DDC0AF8-4FDE-CA4E-DE41-1B291E2B527F}"/>
              </a:ext>
            </a:extLst>
          </p:cNvPr>
          <p:cNvSpPr txBox="1"/>
          <p:nvPr/>
        </p:nvSpPr>
        <p:spPr>
          <a:xfrm>
            <a:off x="5431778" y="1611766"/>
            <a:ext cx="6105440" cy="461665"/>
          </a:xfrm>
          <a:prstGeom prst="rect">
            <a:avLst/>
          </a:prstGeom>
          <a:noFill/>
        </p:spPr>
        <p:txBody>
          <a:bodyPr wrap="square">
            <a:spAutoFit/>
          </a:bodyPr>
          <a:lstStyle/>
          <a:p>
            <a:pPr algn="r" rtl="1"/>
            <a:r>
              <a:rPr lang="en-US" sz="2400" b="1" i="0" dirty="0">
                <a:solidFill>
                  <a:srgbClr val="107F8B"/>
                </a:solidFill>
                <a:effectLst/>
              </a:rPr>
              <a:t>:You tube</a:t>
            </a:r>
            <a:endParaRPr lang="he-IL" sz="2400" dirty="0"/>
          </a:p>
        </p:txBody>
      </p:sp>
      <p:sp>
        <p:nvSpPr>
          <p:cNvPr id="11" name="תיבת טקסט 10">
            <a:extLst>
              <a:ext uri="{FF2B5EF4-FFF2-40B4-BE49-F238E27FC236}">
                <a16:creationId xmlns:a16="http://schemas.microsoft.com/office/drawing/2014/main" id="{44290B61-F4FF-D25B-2525-FD42DAB75713}"/>
              </a:ext>
            </a:extLst>
          </p:cNvPr>
          <p:cNvSpPr txBox="1"/>
          <p:nvPr/>
        </p:nvSpPr>
        <p:spPr>
          <a:xfrm>
            <a:off x="5569342" y="2162024"/>
            <a:ext cx="6105440" cy="5816977"/>
          </a:xfrm>
          <a:prstGeom prst="rect">
            <a:avLst/>
          </a:prstGeom>
          <a:noFill/>
        </p:spPr>
        <p:txBody>
          <a:bodyPr wrap="square">
            <a:spAutoFit/>
          </a:bodyPr>
          <a:lstStyle/>
          <a:p>
            <a:pPr marL="285750" indent="-285750" algn="r" rtl="1">
              <a:lnSpc>
                <a:spcPct val="150000"/>
              </a:lnSpc>
              <a:buFont typeface="Arial" panose="020B0604020202020204" pitchFamily="34" charset="0"/>
              <a:buChar char="•"/>
            </a:pPr>
            <a:r>
              <a:rPr lang="he-IL" sz="2400" dirty="0">
                <a:latin typeface="Arial" panose="020B0604020202020204" pitchFamily="34" charset="0"/>
                <a:cs typeface="Arial" panose="020B0604020202020204" pitchFamily="34" charset="0"/>
              </a:rPr>
              <a:t>מרכז תום</a:t>
            </a:r>
            <a:r>
              <a:rPr lang="en-US" sz="2400" dirty="0">
                <a:latin typeface="Arial" panose="020B0604020202020204" pitchFamily="34" charset="0"/>
                <a:cs typeface="Arial" panose="020B0604020202020204" pitchFamily="34" charset="0"/>
              </a:rPr>
              <a:t>CDEL –</a:t>
            </a:r>
          </a:p>
          <a:p>
            <a:pPr marL="285750" indent="-285750" algn="r" rtl="1">
              <a:lnSpc>
                <a:spcPct val="150000"/>
              </a:lnSpc>
              <a:buFont typeface="Arial" panose="020B0604020202020204" pitchFamily="34" charset="0"/>
              <a:buChar char="•"/>
            </a:pPr>
            <a:r>
              <a:rPr lang="en-US" sz="2400" dirty="0">
                <a:latin typeface="Arial" panose="020B0604020202020204" pitchFamily="34" charset="0"/>
                <a:cs typeface="Arial" panose="020B0604020202020204" pitchFamily="34" charset="0"/>
              </a:rPr>
              <a:t>Friday chalk talk- palliative care</a:t>
            </a:r>
          </a:p>
          <a:p>
            <a:pPr marL="285750" indent="-285750" algn="r" rtl="1">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Pallimed</a:t>
            </a:r>
            <a:endParaRPr lang="he-IL" sz="2400" dirty="0">
              <a:latin typeface="Arial" panose="020B0604020202020204" pitchFamily="34" charset="0"/>
              <a:cs typeface="Arial" panose="020B0604020202020204" pitchFamily="34" charset="0"/>
            </a:endParaRPr>
          </a:p>
          <a:p>
            <a:pPr algn="r" rtl="1">
              <a:lnSpc>
                <a:spcPct val="150000"/>
              </a:lnSpc>
            </a:pPr>
            <a:r>
              <a:rPr lang="he-IL" sz="2400" b="1" dirty="0" err="1">
                <a:solidFill>
                  <a:srgbClr val="107F8B"/>
                </a:solidFill>
                <a:latin typeface="Arial" panose="020B0604020202020204" pitchFamily="34" charset="0"/>
                <a:cs typeface="Arial" panose="020B0604020202020204" pitchFamily="34" charset="0"/>
              </a:rPr>
              <a:t>פודקאסטים</a:t>
            </a:r>
            <a:r>
              <a:rPr lang="he-IL" sz="2400" b="1" dirty="0">
                <a:solidFill>
                  <a:srgbClr val="107F8B"/>
                </a:solidFill>
                <a:latin typeface="Arial" panose="020B0604020202020204" pitchFamily="34" charset="0"/>
                <a:cs typeface="Arial" panose="020B0604020202020204" pitchFamily="34" charset="0"/>
              </a:rPr>
              <a:t>:</a:t>
            </a:r>
            <a:endParaRPr lang="en-US" sz="2400" b="1" dirty="0">
              <a:solidFill>
                <a:srgbClr val="107F8B"/>
              </a:solidFill>
              <a:latin typeface="Arial" panose="020B0604020202020204" pitchFamily="34" charset="0"/>
              <a:cs typeface="Arial" panose="020B0604020202020204" pitchFamily="34" charset="0"/>
            </a:endParaRPr>
          </a:p>
          <a:p>
            <a:pPr marL="285750" indent="-285750" algn="r" rtl="1">
              <a:lnSpc>
                <a:spcPct val="150000"/>
              </a:lnSpc>
              <a:buFont typeface="Arial" panose="020B0604020202020204" pitchFamily="34" charset="0"/>
              <a:buChar char="•"/>
            </a:pPr>
            <a:r>
              <a:rPr lang="en-US" sz="2400" dirty="0" err="1">
                <a:latin typeface="Arial" panose="020B0604020202020204" pitchFamily="34" charset="0"/>
                <a:cs typeface="Arial" panose="020B0604020202020204" pitchFamily="34" charset="0"/>
              </a:rPr>
              <a:t>Geripal</a:t>
            </a:r>
            <a:r>
              <a:rPr lang="he-IL" sz="2400" dirty="0">
                <a:latin typeface="Arial" panose="020B0604020202020204" pitchFamily="34" charset="0"/>
                <a:cs typeface="Arial" panose="020B0604020202020204" pitchFamily="34" charset="0"/>
              </a:rPr>
              <a:t> (גם בניוזלטר עם תמלול)</a:t>
            </a:r>
            <a:endParaRPr lang="en-US" sz="2400" dirty="0">
              <a:latin typeface="Arial" panose="020B0604020202020204" pitchFamily="34" charset="0"/>
              <a:cs typeface="Arial" panose="020B0604020202020204" pitchFamily="34" charset="0"/>
            </a:endParaRPr>
          </a:p>
          <a:p>
            <a:pPr marL="285750" indent="-285750" algn="r" rtl="1">
              <a:buFont typeface="Arial" panose="020B0604020202020204" pitchFamily="34" charset="0"/>
              <a:buChar char="•"/>
            </a:pPr>
            <a:r>
              <a:rPr lang="he-IL" sz="2400" b="1" dirty="0">
                <a:latin typeface="Arial" panose="020B0604020202020204" pitchFamily="34" charset="0"/>
                <a:cs typeface="Arial" panose="020B0604020202020204" pitchFamily="34" charset="0"/>
              </a:rPr>
              <a:t>סוף הדרך- עינת גוטפריד ושרית אופק</a:t>
            </a:r>
          </a:p>
          <a:p>
            <a:pPr marL="285750" indent="-285750" algn="r" rtl="1">
              <a:buFont typeface="Arial" panose="020B0604020202020204" pitchFamily="34" charset="0"/>
              <a:buChar char="•"/>
            </a:pPr>
            <a:endParaRPr lang="he-IL" sz="2400" dirty="0">
              <a:latin typeface="Arial" panose="020B0604020202020204" pitchFamily="34" charset="0"/>
              <a:cs typeface="Arial" panose="020B0604020202020204" pitchFamily="34" charset="0"/>
            </a:endParaRPr>
          </a:p>
          <a:p>
            <a:pPr algn="r" rtl="1"/>
            <a:r>
              <a:rPr lang="he-IL" sz="2400" b="1" dirty="0">
                <a:solidFill>
                  <a:srgbClr val="107F8B"/>
                </a:solidFill>
                <a:latin typeface="Arial" panose="020B0604020202020204" pitchFamily="34" charset="0"/>
                <a:cs typeface="Arial" panose="020B0604020202020204" pitchFamily="34" charset="0"/>
              </a:rPr>
              <a:t>בלוג:</a:t>
            </a:r>
          </a:p>
          <a:p>
            <a:pPr marL="285750" indent="-285750" algn="r" rtl="1">
              <a:buFont typeface="Arial" panose="020B0604020202020204" pitchFamily="34" charset="0"/>
              <a:buChar char="•"/>
            </a:pPr>
            <a:r>
              <a:rPr lang="en-US" sz="2400" dirty="0">
                <a:latin typeface="Arial" panose="020B0604020202020204" pitchFamily="34" charset="0"/>
                <a:cs typeface="Arial" panose="020B0604020202020204" pitchFamily="34" charset="0"/>
              </a:rPr>
              <a:t>Palliative provocateur</a:t>
            </a:r>
            <a:endParaRPr lang="he-IL" sz="2400" dirty="0">
              <a:latin typeface="Arial" panose="020B0604020202020204" pitchFamily="34" charset="0"/>
              <a:cs typeface="Arial" panose="020B0604020202020204" pitchFamily="34" charset="0"/>
            </a:endParaRPr>
          </a:p>
          <a:p>
            <a:pPr marL="285750" indent="-285750" algn="r" rtl="1">
              <a:buFont typeface="Arial" panose="020B0604020202020204" pitchFamily="34" charset="0"/>
              <a:buChar char="•"/>
            </a:pPr>
            <a:endParaRPr lang="he-IL" sz="2400" dirty="0">
              <a:latin typeface="Arial" panose="020B0604020202020204" pitchFamily="34" charset="0"/>
              <a:cs typeface="Arial" panose="020B0604020202020204" pitchFamily="34" charset="0"/>
            </a:endParaRPr>
          </a:p>
          <a:p>
            <a:pPr marL="285750" indent="-285750" algn="r" rtl="1">
              <a:buFont typeface="Arial" panose="020B0604020202020204" pitchFamily="34" charset="0"/>
              <a:buChar char="•"/>
            </a:pPr>
            <a:endParaRPr lang="he-IL" sz="2400" dirty="0">
              <a:latin typeface="Arial" panose="020B0604020202020204" pitchFamily="34" charset="0"/>
              <a:cs typeface="Arial" panose="020B0604020202020204" pitchFamily="34" charset="0"/>
            </a:endParaRPr>
          </a:p>
          <a:p>
            <a:pPr marL="285750" indent="-285750" algn="r" rtl="1">
              <a:buFont typeface="Arial" panose="020B0604020202020204" pitchFamily="34" charset="0"/>
              <a:buChar char="•"/>
            </a:pPr>
            <a:endParaRPr lang="he-IL" sz="2400" dirty="0">
              <a:latin typeface="Arial" panose="020B0604020202020204" pitchFamily="34" charset="0"/>
              <a:cs typeface="Arial" panose="020B0604020202020204" pitchFamily="34" charset="0"/>
            </a:endParaRPr>
          </a:p>
          <a:p>
            <a:pPr algn="r" rtl="1"/>
            <a:endParaRPr lang="en-US" sz="2400" dirty="0">
              <a:latin typeface="Arial" panose="020B0604020202020204" pitchFamily="34" charset="0"/>
              <a:cs typeface="Arial" panose="020B0604020202020204" pitchFamily="34" charset="0"/>
            </a:endParaRPr>
          </a:p>
        </p:txBody>
      </p:sp>
      <p:sp>
        <p:nvSpPr>
          <p:cNvPr id="13" name="תיבת טקסט 12">
            <a:extLst>
              <a:ext uri="{FF2B5EF4-FFF2-40B4-BE49-F238E27FC236}">
                <a16:creationId xmlns:a16="http://schemas.microsoft.com/office/drawing/2014/main" id="{3C42ACBC-B817-78B4-FECB-9C31BED7D3AC}"/>
              </a:ext>
            </a:extLst>
          </p:cNvPr>
          <p:cNvSpPr txBox="1"/>
          <p:nvPr/>
        </p:nvSpPr>
        <p:spPr>
          <a:xfrm>
            <a:off x="80919" y="5988369"/>
            <a:ext cx="3018331" cy="577850"/>
          </a:xfrm>
          <a:prstGeom prst="rect">
            <a:avLst/>
          </a:prstGeom>
          <a:noFill/>
        </p:spPr>
        <p:txBody>
          <a:bodyPr wrap="square">
            <a:spAutoFit/>
          </a:bodyPr>
          <a:lstStyle/>
          <a:p>
            <a:pPr algn="r" rtl="1">
              <a:lnSpc>
                <a:spcPct val="150000"/>
              </a:lnSpc>
            </a:pPr>
            <a:r>
              <a:rPr lang="he-IL" sz="2400" b="1" dirty="0">
                <a:solidFill>
                  <a:srgbClr val="107F8B"/>
                </a:solidFill>
                <a:latin typeface="Arial" panose="020B0604020202020204" pitchFamily="34" charset="0"/>
                <a:cs typeface="Arial" panose="020B0604020202020204" pitchFamily="34" charset="0"/>
              </a:rPr>
              <a:t>ועוד שלל אפשרויות... </a:t>
            </a:r>
            <a:endParaRPr lang="en-US" sz="2400" b="1" dirty="0">
              <a:solidFill>
                <a:srgbClr val="107F8B"/>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451245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7C5C0B-5186-DBE8-BAD3-053C641D7C9C}"/>
            </a:ext>
          </a:extLst>
        </p:cNvPr>
        <p:cNvGrpSpPr/>
        <p:nvPr/>
      </p:nvGrpSpPr>
      <p:grpSpPr>
        <a:xfrm>
          <a:off x="0" y="0"/>
          <a:ext cx="0" cy="0"/>
          <a:chOff x="0" y="0"/>
          <a:chExt cx="0" cy="0"/>
        </a:xfrm>
      </p:grpSpPr>
      <p:sp>
        <p:nvSpPr>
          <p:cNvPr id="3" name="כותרת 1">
            <a:extLst>
              <a:ext uri="{FF2B5EF4-FFF2-40B4-BE49-F238E27FC236}">
                <a16:creationId xmlns:a16="http://schemas.microsoft.com/office/drawing/2014/main" id="{F7B9EBA9-8072-92BC-A424-537E7E73EEBE}"/>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אתרים ואפליקציות</a:t>
            </a:r>
          </a:p>
        </p:txBody>
      </p:sp>
      <p:sp>
        <p:nvSpPr>
          <p:cNvPr id="2" name="מלבן 1">
            <a:extLst>
              <a:ext uri="{FF2B5EF4-FFF2-40B4-BE49-F238E27FC236}">
                <a16:creationId xmlns:a16="http://schemas.microsoft.com/office/drawing/2014/main" id="{B991E556-6EC9-F0B5-6E5B-08A5CA005C96}"/>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 name="כותרת 1">
            <a:extLst>
              <a:ext uri="{FF2B5EF4-FFF2-40B4-BE49-F238E27FC236}">
                <a16:creationId xmlns:a16="http://schemas.microsoft.com/office/drawing/2014/main" id="{46297C62-28FE-14FD-BEBA-029F3C6B8132}"/>
              </a:ext>
            </a:extLst>
          </p:cNvPr>
          <p:cNvSpPr txBox="1">
            <a:spLocks/>
          </p:cNvSpPr>
          <p:nvPr/>
        </p:nvSpPr>
        <p:spPr>
          <a:xfrm>
            <a:off x="704467"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he-IL" sz="4800" b="1" dirty="0"/>
              <a:t>מדיות שונות</a:t>
            </a:r>
          </a:p>
        </p:txBody>
      </p:sp>
      <p:sp>
        <p:nvSpPr>
          <p:cNvPr id="7" name="תיבת טקסט 6">
            <a:extLst>
              <a:ext uri="{FF2B5EF4-FFF2-40B4-BE49-F238E27FC236}">
                <a16:creationId xmlns:a16="http://schemas.microsoft.com/office/drawing/2014/main" id="{AEB8E197-BB45-C014-909B-FD104570BFF7}"/>
              </a:ext>
            </a:extLst>
          </p:cNvPr>
          <p:cNvSpPr txBox="1"/>
          <p:nvPr/>
        </p:nvSpPr>
        <p:spPr>
          <a:xfrm>
            <a:off x="5431778" y="1598162"/>
            <a:ext cx="6105440" cy="461665"/>
          </a:xfrm>
          <a:prstGeom prst="rect">
            <a:avLst/>
          </a:prstGeom>
          <a:noFill/>
        </p:spPr>
        <p:txBody>
          <a:bodyPr wrap="square">
            <a:spAutoFit/>
          </a:bodyPr>
          <a:lstStyle/>
          <a:p>
            <a:pPr algn="r" rtl="1"/>
            <a:r>
              <a:rPr lang="en-US" sz="2400" b="1" i="0" dirty="0">
                <a:solidFill>
                  <a:srgbClr val="107F8B"/>
                </a:solidFill>
                <a:effectLst/>
              </a:rPr>
              <a:t>:You tube</a:t>
            </a:r>
            <a:endParaRPr lang="he-IL" sz="2400" dirty="0"/>
          </a:p>
        </p:txBody>
      </p:sp>
      <p:sp>
        <p:nvSpPr>
          <p:cNvPr id="11" name="תיבת טקסט 10">
            <a:extLst>
              <a:ext uri="{FF2B5EF4-FFF2-40B4-BE49-F238E27FC236}">
                <a16:creationId xmlns:a16="http://schemas.microsoft.com/office/drawing/2014/main" id="{3D7E2682-E2B5-4ABC-62E1-F1A16EF40A83}"/>
              </a:ext>
            </a:extLst>
          </p:cNvPr>
          <p:cNvSpPr txBox="1"/>
          <p:nvPr/>
        </p:nvSpPr>
        <p:spPr>
          <a:xfrm>
            <a:off x="9702351" y="2041384"/>
            <a:ext cx="1834867" cy="577850"/>
          </a:xfrm>
          <a:prstGeom prst="rect">
            <a:avLst/>
          </a:prstGeom>
          <a:noFill/>
        </p:spPr>
        <p:txBody>
          <a:bodyPr wrap="square">
            <a:spAutoFit/>
          </a:bodyPr>
          <a:lstStyle/>
          <a:p>
            <a:pPr marL="342900" indent="-342900" algn="r" rtl="1">
              <a:lnSpc>
                <a:spcPct val="150000"/>
              </a:lnSpc>
              <a:buFont typeface="Arial" panose="020B0604020202020204" pitchFamily="34" charset="0"/>
              <a:buChar char="•"/>
            </a:pPr>
            <a:r>
              <a:rPr lang="he-IL" sz="2400" dirty="0">
                <a:latin typeface="Arial" panose="020B0604020202020204" pitchFamily="34" charset="0"/>
                <a:cs typeface="Arial" panose="020B0604020202020204" pitchFamily="34" charset="0"/>
              </a:rPr>
              <a:t>צבר רפואה</a:t>
            </a:r>
            <a:endParaRPr lang="he-IL" sz="2400" dirty="0"/>
          </a:p>
        </p:txBody>
      </p:sp>
      <p:sp>
        <p:nvSpPr>
          <p:cNvPr id="6" name="תיבת טקסט 5">
            <a:extLst>
              <a:ext uri="{FF2B5EF4-FFF2-40B4-BE49-F238E27FC236}">
                <a16:creationId xmlns:a16="http://schemas.microsoft.com/office/drawing/2014/main" id="{A80D2238-FD6B-ED81-1C0C-A66C9CBA5BA4}"/>
              </a:ext>
            </a:extLst>
          </p:cNvPr>
          <p:cNvSpPr txBox="1"/>
          <p:nvPr/>
        </p:nvSpPr>
        <p:spPr>
          <a:xfrm>
            <a:off x="6632434" y="4189727"/>
            <a:ext cx="5929438" cy="461665"/>
          </a:xfrm>
          <a:prstGeom prst="rect">
            <a:avLst/>
          </a:prstGeom>
          <a:noFill/>
        </p:spPr>
        <p:txBody>
          <a:bodyPr wrap="square">
            <a:spAutoFit/>
          </a:bodyPr>
          <a:lstStyle/>
          <a:p>
            <a:r>
              <a:rPr lang="he-IL" sz="2400" dirty="0">
                <a:hlinkClick r:id="rId3"/>
              </a:rPr>
              <a:t>https://www.palliative-care.org.il</a:t>
            </a:r>
            <a:endParaRPr lang="he-IL" sz="2400" dirty="0"/>
          </a:p>
        </p:txBody>
      </p:sp>
      <p:sp>
        <p:nvSpPr>
          <p:cNvPr id="9" name="תיבת טקסט 8">
            <a:extLst>
              <a:ext uri="{FF2B5EF4-FFF2-40B4-BE49-F238E27FC236}">
                <a16:creationId xmlns:a16="http://schemas.microsoft.com/office/drawing/2014/main" id="{5E12B0B9-4ACD-6A14-A427-8CA4D1DF169E}"/>
              </a:ext>
            </a:extLst>
          </p:cNvPr>
          <p:cNvSpPr txBox="1"/>
          <p:nvPr/>
        </p:nvSpPr>
        <p:spPr>
          <a:xfrm>
            <a:off x="1229989" y="2901843"/>
            <a:ext cx="10495369" cy="1131848"/>
          </a:xfrm>
          <a:prstGeom prst="rect">
            <a:avLst/>
          </a:prstGeom>
          <a:noFill/>
        </p:spPr>
        <p:txBody>
          <a:bodyPr wrap="square">
            <a:spAutoFit/>
          </a:bodyPr>
          <a:lstStyle/>
          <a:p>
            <a:pPr marL="342900" indent="-342900" algn="r" rtl="1">
              <a:lnSpc>
                <a:spcPct val="150000"/>
              </a:lnSpc>
              <a:buFont typeface="Arial" panose="020B0604020202020204" pitchFamily="34" charset="0"/>
              <a:buChar char="•"/>
            </a:pPr>
            <a:r>
              <a:rPr lang="he-IL" sz="2400" dirty="0">
                <a:latin typeface="Arial" panose="020B0604020202020204" pitchFamily="34" charset="0"/>
                <a:cs typeface="Arial" panose="020B0604020202020204" pitchFamily="34" charset="0"/>
              </a:rPr>
              <a:t>אתר המרכז לטיפול פליאטיבי שניתן למצוא בו ארגז כלים שלם של הרצאות, דיון במקרים ועוד</a:t>
            </a:r>
            <a:endParaRPr lang="he-IL" sz="2400" dirty="0"/>
          </a:p>
        </p:txBody>
      </p:sp>
    </p:spTree>
    <p:extLst>
      <p:ext uri="{BB962C8B-B14F-4D97-AF65-F5344CB8AC3E}">
        <p14:creationId xmlns:p14="http://schemas.microsoft.com/office/powerpoint/2010/main" val="17932180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מלבן 6">
            <a:extLst>
              <a:ext uri="{FF2B5EF4-FFF2-40B4-BE49-F238E27FC236}">
                <a16:creationId xmlns:a16="http://schemas.microsoft.com/office/drawing/2014/main" id="{701E67B6-6940-F4E9-C326-5B0C1A8FF2D1}"/>
              </a:ext>
            </a:extLst>
          </p:cNvPr>
          <p:cNvSpPr/>
          <p:nvPr/>
        </p:nvSpPr>
        <p:spPr>
          <a:xfrm>
            <a:off x="0" y="-1"/>
            <a:ext cx="5871029" cy="6858001"/>
          </a:xfrm>
          <a:prstGeom prst="rect">
            <a:avLst/>
          </a:prstGeom>
          <a:solidFill>
            <a:srgbClr val="107F8B"/>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6" name="תיבת טקסט 5">
            <a:extLst>
              <a:ext uri="{FF2B5EF4-FFF2-40B4-BE49-F238E27FC236}">
                <a16:creationId xmlns:a16="http://schemas.microsoft.com/office/drawing/2014/main" id="{F6E0916D-9780-0FE4-3B6B-26291B974B1A}"/>
              </a:ext>
            </a:extLst>
          </p:cNvPr>
          <p:cNvSpPr txBox="1"/>
          <p:nvPr/>
        </p:nvSpPr>
        <p:spPr>
          <a:xfrm>
            <a:off x="253999" y="843677"/>
            <a:ext cx="4979085" cy="5170646"/>
          </a:xfrm>
          <a:prstGeom prst="rect">
            <a:avLst/>
          </a:prstGeom>
          <a:noFill/>
        </p:spPr>
        <p:txBody>
          <a:bodyPr wrap="square">
            <a:spAutoFit/>
          </a:bodyPr>
          <a:lstStyle/>
          <a:p>
            <a:pPr algn="ctr"/>
            <a:r>
              <a:rPr lang="en-US" sz="6600" b="1" i="0" dirty="0">
                <a:solidFill>
                  <a:schemeClr val="bg1"/>
                </a:solidFill>
                <a:effectLst/>
              </a:rPr>
              <a:t>Knowledge is only valuable when it is shared</a:t>
            </a:r>
            <a:endParaRPr lang="he-IL" sz="6600" dirty="0">
              <a:solidFill>
                <a:schemeClr val="bg1"/>
              </a:solidFill>
            </a:endParaRPr>
          </a:p>
        </p:txBody>
      </p:sp>
      <p:pic>
        <p:nvPicPr>
          <p:cNvPr id="6146" name="Picture 2">
            <a:extLst>
              <a:ext uri="{FF2B5EF4-FFF2-40B4-BE49-F238E27FC236}">
                <a16:creationId xmlns:a16="http://schemas.microsoft.com/office/drawing/2014/main" id="{6EB7FEE9-5E08-8A2C-0F96-7E0B92982B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6344" y="1320799"/>
            <a:ext cx="3240313" cy="3240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2961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לבן 1">
            <a:extLst>
              <a:ext uri="{FF2B5EF4-FFF2-40B4-BE49-F238E27FC236}">
                <a16:creationId xmlns:a16="http://schemas.microsoft.com/office/drawing/2014/main" id="{D4298868-03EB-B3CC-2B4B-22893B968688}"/>
              </a:ext>
            </a:extLst>
          </p:cNvPr>
          <p:cNvSpPr/>
          <p:nvPr/>
        </p:nvSpPr>
        <p:spPr>
          <a:xfrm>
            <a:off x="0" y="0"/>
            <a:ext cx="12192000" cy="1323703"/>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כותרת 1">
            <a:extLst>
              <a:ext uri="{FF2B5EF4-FFF2-40B4-BE49-F238E27FC236}">
                <a16:creationId xmlns:a16="http://schemas.microsoft.com/office/drawing/2014/main" id="{341BC55E-1DA4-94C9-A8C6-F96B2BF99CF2}"/>
              </a:ext>
            </a:extLst>
          </p:cNvPr>
          <p:cNvSpPr txBox="1">
            <a:spLocks/>
          </p:cNvSpPr>
          <p:nvPr/>
        </p:nvSpPr>
        <p:spPr>
          <a:xfrm>
            <a:off x="526115" y="209261"/>
            <a:ext cx="10869248" cy="1687513"/>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en-US" sz="5200" b="1" dirty="0"/>
              <a:t>Medical Textbooks</a:t>
            </a:r>
            <a:endParaRPr lang="he-IL" sz="5200" b="1" dirty="0"/>
          </a:p>
        </p:txBody>
      </p:sp>
      <p:sp>
        <p:nvSpPr>
          <p:cNvPr id="5" name="תיבת טקסט 4">
            <a:extLst>
              <a:ext uri="{FF2B5EF4-FFF2-40B4-BE49-F238E27FC236}">
                <a16:creationId xmlns:a16="http://schemas.microsoft.com/office/drawing/2014/main" id="{F01B2429-A27D-411D-B9F9-1CA7ABB8CE02}"/>
              </a:ext>
            </a:extLst>
          </p:cNvPr>
          <p:cNvSpPr txBox="1"/>
          <p:nvPr/>
        </p:nvSpPr>
        <p:spPr>
          <a:xfrm>
            <a:off x="97104" y="1699600"/>
            <a:ext cx="11709175" cy="4401205"/>
          </a:xfrm>
          <a:prstGeom prst="rect">
            <a:avLst/>
          </a:prstGeom>
          <a:noFill/>
        </p:spPr>
        <p:txBody>
          <a:bodyPr wrap="square">
            <a:spAutoFit/>
          </a:bodyPr>
          <a:lstStyle/>
          <a:p>
            <a:pPr marL="457200" indent="-457200" algn="l">
              <a:buFont typeface="Arial" panose="020B0604020202020204" pitchFamily="34" charset="0"/>
              <a:buChar char="•"/>
            </a:pPr>
            <a:r>
              <a:rPr lang="en-US" sz="2800" b="1" dirty="0">
                <a:solidFill>
                  <a:srgbClr val="107F8B"/>
                </a:solidFill>
              </a:rPr>
              <a:t>Oxford Textbook of Palliative Medicine 6</a:t>
            </a:r>
            <a:r>
              <a:rPr lang="en-US" sz="2800" b="1" baseline="30000" dirty="0">
                <a:solidFill>
                  <a:srgbClr val="107F8B"/>
                </a:solidFill>
              </a:rPr>
              <a:t>th</a:t>
            </a:r>
            <a:r>
              <a:rPr lang="en-US" sz="2800" b="1" dirty="0">
                <a:solidFill>
                  <a:srgbClr val="107F8B"/>
                </a:solidFill>
              </a:rPr>
              <a:t> </a:t>
            </a:r>
            <a:r>
              <a:rPr lang="en-US" sz="2800" b="1" dirty="0" err="1">
                <a:solidFill>
                  <a:srgbClr val="107F8B"/>
                </a:solidFill>
              </a:rPr>
              <a:t>edn</a:t>
            </a:r>
            <a:r>
              <a:rPr lang="en-US" sz="2800" b="1" dirty="0">
                <a:solidFill>
                  <a:srgbClr val="107F8B"/>
                </a:solidFill>
              </a:rPr>
              <a:t>. </a:t>
            </a:r>
          </a:p>
          <a:p>
            <a:pPr algn="l"/>
            <a:r>
              <a:rPr lang="en-US" sz="2800" b="1" dirty="0">
                <a:solidFill>
                  <a:srgbClr val="107F8B"/>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Nathan I. Cherny (ed.), Marie T. Fallon (ed.), Stein </a:t>
            </a:r>
            <a:r>
              <a:rPr lang="en-US" sz="2800" dirty="0" err="1">
                <a:latin typeface="Times New Roman" panose="02020603050405020304" pitchFamily="18" charset="0"/>
                <a:cs typeface="Times New Roman" panose="02020603050405020304" pitchFamily="18" charset="0"/>
              </a:rPr>
              <a:t>Kaasa</a:t>
            </a:r>
            <a:r>
              <a:rPr lang="en-US" sz="2800" dirty="0">
                <a:latin typeface="Times New Roman" panose="02020603050405020304" pitchFamily="18" charset="0"/>
                <a:cs typeface="Times New Roman" panose="02020603050405020304" pitchFamily="18" charset="0"/>
              </a:rPr>
              <a:t> (ed.), Russell K.     </a:t>
            </a:r>
          </a:p>
          <a:p>
            <a:pPr algn="l"/>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Portenoy</a:t>
            </a:r>
            <a:r>
              <a:rPr lang="en-US" sz="2800" dirty="0">
                <a:latin typeface="Times New Roman" panose="02020603050405020304" pitchFamily="18" charset="0"/>
                <a:cs typeface="Times New Roman" panose="02020603050405020304" pitchFamily="18" charset="0"/>
              </a:rPr>
              <a:t> (ed.), David C. </a:t>
            </a:r>
            <a:r>
              <a:rPr lang="en-US" sz="2800" dirty="0" err="1">
                <a:latin typeface="Times New Roman" panose="02020603050405020304" pitchFamily="18" charset="0"/>
                <a:cs typeface="Times New Roman" panose="02020603050405020304" pitchFamily="18" charset="0"/>
              </a:rPr>
              <a:t>Currow</a:t>
            </a:r>
            <a:r>
              <a:rPr lang="en-US" sz="2800" dirty="0">
                <a:latin typeface="Times New Roman" panose="02020603050405020304" pitchFamily="18" charset="0"/>
                <a:cs typeface="Times New Roman" panose="02020603050405020304" pitchFamily="18" charset="0"/>
              </a:rPr>
              <a:t> (ed.) (2021) </a:t>
            </a:r>
          </a:p>
          <a:p>
            <a:pPr algn="l"/>
            <a:endParaRPr lang="en-US" sz="2800" b="1" dirty="0">
              <a:solidFill>
                <a:srgbClr val="107F8B"/>
              </a:solidFill>
            </a:endParaRPr>
          </a:p>
          <a:p>
            <a:pPr marL="457200" indent="-457200" algn="l">
              <a:buFont typeface="Arial" panose="020B0604020202020204" pitchFamily="34" charset="0"/>
              <a:buChar char="•"/>
            </a:pPr>
            <a:r>
              <a:rPr lang="en-US" sz="2800" b="1" dirty="0">
                <a:solidFill>
                  <a:srgbClr val="107F8B"/>
                </a:solidFill>
              </a:rPr>
              <a:t>Textbook of Palliative Medicine and Supportive Care 3</a:t>
            </a:r>
            <a:r>
              <a:rPr lang="en-US" sz="2800" b="1" baseline="30000" dirty="0">
                <a:solidFill>
                  <a:srgbClr val="107F8B"/>
                </a:solidFill>
              </a:rPr>
              <a:t>rd</a:t>
            </a:r>
            <a:r>
              <a:rPr lang="en-US" sz="2800" b="1" dirty="0">
                <a:solidFill>
                  <a:srgbClr val="107F8B"/>
                </a:solidFill>
              </a:rPr>
              <a:t> </a:t>
            </a:r>
            <a:r>
              <a:rPr lang="en-US" sz="2800" b="1" dirty="0" err="1">
                <a:solidFill>
                  <a:srgbClr val="107F8B"/>
                </a:solidFill>
              </a:rPr>
              <a:t>edn</a:t>
            </a:r>
            <a:r>
              <a:rPr lang="en-US" sz="2800" b="1" dirty="0">
                <a:solidFill>
                  <a:srgbClr val="107F8B"/>
                </a:solidFill>
              </a:rPr>
              <a:t>.</a:t>
            </a:r>
          </a:p>
          <a:p>
            <a:pPr algn="l"/>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Bruera</a:t>
            </a:r>
            <a:r>
              <a:rPr lang="en-US" sz="2800" dirty="0">
                <a:latin typeface="Times New Roman" panose="02020603050405020304" pitchFamily="18" charset="0"/>
                <a:cs typeface="Times New Roman" panose="02020603050405020304" pitchFamily="18" charset="0"/>
              </a:rPr>
              <a:t>, Higginson, von </a:t>
            </a:r>
            <a:r>
              <a:rPr lang="en-US" sz="2800" dirty="0" err="1">
                <a:latin typeface="Times New Roman" panose="02020603050405020304" pitchFamily="18" charset="0"/>
                <a:cs typeface="Times New Roman" panose="02020603050405020304" pitchFamily="18" charset="0"/>
              </a:rPr>
              <a:t>Gunten</a:t>
            </a:r>
            <a:r>
              <a:rPr lang="en-US" sz="2800" dirty="0">
                <a:latin typeface="Times New Roman" panose="02020603050405020304" pitchFamily="18" charset="0"/>
                <a:cs typeface="Times New Roman" panose="02020603050405020304" pitchFamily="18" charset="0"/>
              </a:rPr>
              <a:t> &amp; Morita (2021)</a:t>
            </a:r>
          </a:p>
          <a:p>
            <a:pPr marL="457200" indent="-457200" algn="l">
              <a:buFont typeface="Arial" panose="020B0604020202020204" pitchFamily="34" charset="0"/>
              <a:buChar char="•"/>
            </a:pPr>
            <a:endParaRPr lang="he-IL" sz="2800" b="1" dirty="0">
              <a:solidFill>
                <a:srgbClr val="107F8B"/>
              </a:solidFill>
            </a:endParaRPr>
          </a:p>
          <a:p>
            <a:pPr marL="457200" indent="-457200" algn="l">
              <a:buFont typeface="Arial" panose="020B0604020202020204" pitchFamily="34" charset="0"/>
              <a:buChar char="•"/>
            </a:pPr>
            <a:r>
              <a:rPr lang="en-US" sz="2800" b="1" dirty="0">
                <a:solidFill>
                  <a:srgbClr val="107F8B"/>
                </a:solidFill>
              </a:rPr>
              <a:t>Oxford Handbook of Palliative Care (3 </a:t>
            </a:r>
            <a:r>
              <a:rPr lang="en-US" sz="2800" b="1" dirty="0" err="1">
                <a:solidFill>
                  <a:srgbClr val="107F8B"/>
                </a:solidFill>
              </a:rPr>
              <a:t>edn</a:t>
            </a:r>
            <a:r>
              <a:rPr lang="en-US" sz="2800" b="1" dirty="0">
                <a:solidFill>
                  <a:srgbClr val="107F8B"/>
                </a:solidFill>
              </a:rPr>
              <a:t>) </a:t>
            </a:r>
          </a:p>
          <a:p>
            <a:pPr algn="l"/>
            <a:r>
              <a:rPr lang="en-US" sz="2800" b="1" dirty="0">
                <a:solidFill>
                  <a:srgbClr val="107F8B"/>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Max Watson (ed.), Stephen Ward (ed.), Nandini </a:t>
            </a:r>
            <a:r>
              <a:rPr lang="en-US" sz="2800" dirty="0" err="1">
                <a:latin typeface="Times New Roman" panose="02020603050405020304" pitchFamily="18" charset="0"/>
                <a:cs typeface="Times New Roman" panose="02020603050405020304" pitchFamily="18" charset="0"/>
              </a:rPr>
              <a:t>Vallath</a:t>
            </a:r>
            <a:r>
              <a:rPr lang="en-US" sz="2800" dirty="0">
                <a:latin typeface="Times New Roman" panose="02020603050405020304" pitchFamily="18" charset="0"/>
                <a:cs typeface="Times New Roman" panose="02020603050405020304" pitchFamily="18" charset="0"/>
              </a:rPr>
              <a:t> (ed.),   </a:t>
            </a:r>
          </a:p>
          <a:p>
            <a:pPr algn="l"/>
            <a:r>
              <a:rPr lang="en-US" sz="2800" dirty="0">
                <a:latin typeface="Times New Roman" panose="02020603050405020304" pitchFamily="18" charset="0"/>
                <a:cs typeface="Times New Roman" panose="02020603050405020304" pitchFamily="18" charset="0"/>
              </a:rPr>
              <a:t>     Jo Wells (ed.), Rachel Campbell (ed.) (2019)</a:t>
            </a:r>
            <a:endParaRPr lang="he-IL"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64035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5D8450-8569-4EC2-EF58-E93E94311E50}"/>
            </a:ext>
          </a:extLst>
        </p:cNvPr>
        <p:cNvGrpSpPr/>
        <p:nvPr/>
      </p:nvGrpSpPr>
      <p:grpSpPr>
        <a:xfrm>
          <a:off x="0" y="0"/>
          <a:ext cx="0" cy="0"/>
          <a:chOff x="0" y="0"/>
          <a:chExt cx="0" cy="0"/>
        </a:xfrm>
      </p:grpSpPr>
      <p:sp>
        <p:nvSpPr>
          <p:cNvPr id="2" name="מלבן 1">
            <a:extLst>
              <a:ext uri="{FF2B5EF4-FFF2-40B4-BE49-F238E27FC236}">
                <a16:creationId xmlns:a16="http://schemas.microsoft.com/office/drawing/2014/main" id="{F8D36853-1FFD-8CE1-D277-95CF9F64C412}"/>
              </a:ext>
            </a:extLst>
          </p:cNvPr>
          <p:cNvSpPr/>
          <p:nvPr/>
        </p:nvSpPr>
        <p:spPr>
          <a:xfrm>
            <a:off x="0" y="0"/>
            <a:ext cx="12192000" cy="1323703"/>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כותרת 1">
            <a:extLst>
              <a:ext uri="{FF2B5EF4-FFF2-40B4-BE49-F238E27FC236}">
                <a16:creationId xmlns:a16="http://schemas.microsoft.com/office/drawing/2014/main" id="{BFEBF361-D38A-E9C2-DEAE-D831C2D34EF0}"/>
              </a:ext>
            </a:extLst>
          </p:cNvPr>
          <p:cNvSpPr txBox="1">
            <a:spLocks/>
          </p:cNvSpPr>
          <p:nvPr/>
        </p:nvSpPr>
        <p:spPr>
          <a:xfrm>
            <a:off x="526115" y="209261"/>
            <a:ext cx="10869248" cy="1687513"/>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en-US" sz="5200" b="1" dirty="0"/>
              <a:t>Medical Textbooks</a:t>
            </a:r>
            <a:endParaRPr lang="he-IL" sz="5200" b="1" dirty="0"/>
          </a:p>
        </p:txBody>
      </p:sp>
      <p:pic>
        <p:nvPicPr>
          <p:cNvPr id="3076" name="Picture 4" descr="Oxford Textbook of Palliative Medicine 6th Edition | Libreria Medica Studium">
            <a:extLst>
              <a:ext uri="{FF2B5EF4-FFF2-40B4-BE49-F238E27FC236}">
                <a16:creationId xmlns:a16="http://schemas.microsoft.com/office/drawing/2014/main" id="{3FB9D08B-1E15-F477-4E86-E6A5701B3D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51738" y="2106034"/>
            <a:ext cx="3448152" cy="4381182"/>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Textbook of Palliative Medicine and ...">
            <a:extLst>
              <a:ext uri="{FF2B5EF4-FFF2-40B4-BE49-F238E27FC236}">
                <a16:creationId xmlns:a16="http://schemas.microsoft.com/office/drawing/2014/main" id="{424DD1EA-016D-9B9B-1A82-BC1D4D6831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73327" y="2151674"/>
            <a:ext cx="3217427" cy="428990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Oxford Handbook of Palliative Care 3e ...">
            <a:extLst>
              <a:ext uri="{FF2B5EF4-FFF2-40B4-BE49-F238E27FC236}">
                <a16:creationId xmlns:a16="http://schemas.microsoft.com/office/drawing/2014/main" id="{F66A6B41-C481-79EA-4717-07868CDF126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0192" y="1705107"/>
            <a:ext cx="2698109" cy="4879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3831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EE5627-F4B0-BB87-7ECF-9AF6FF9FFD31}"/>
            </a:ext>
          </a:extLst>
        </p:cNvPr>
        <p:cNvGrpSpPr/>
        <p:nvPr/>
      </p:nvGrpSpPr>
      <p:grpSpPr>
        <a:xfrm>
          <a:off x="0" y="0"/>
          <a:ext cx="0" cy="0"/>
          <a:chOff x="0" y="0"/>
          <a:chExt cx="0" cy="0"/>
        </a:xfrm>
      </p:grpSpPr>
      <p:sp>
        <p:nvSpPr>
          <p:cNvPr id="2" name="מלבן 1">
            <a:extLst>
              <a:ext uri="{FF2B5EF4-FFF2-40B4-BE49-F238E27FC236}">
                <a16:creationId xmlns:a16="http://schemas.microsoft.com/office/drawing/2014/main" id="{F863D506-6F24-E444-B74A-9BFB334A1C54}"/>
              </a:ext>
            </a:extLst>
          </p:cNvPr>
          <p:cNvSpPr/>
          <p:nvPr/>
        </p:nvSpPr>
        <p:spPr>
          <a:xfrm>
            <a:off x="0" y="0"/>
            <a:ext cx="12192000" cy="1323703"/>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כותרת 1">
            <a:extLst>
              <a:ext uri="{FF2B5EF4-FFF2-40B4-BE49-F238E27FC236}">
                <a16:creationId xmlns:a16="http://schemas.microsoft.com/office/drawing/2014/main" id="{4891465C-5E7E-C876-4AA1-79AAB3F0CEA9}"/>
              </a:ext>
            </a:extLst>
          </p:cNvPr>
          <p:cNvSpPr txBox="1">
            <a:spLocks/>
          </p:cNvSpPr>
          <p:nvPr/>
        </p:nvSpPr>
        <p:spPr>
          <a:xfrm>
            <a:off x="526115" y="209261"/>
            <a:ext cx="10869248" cy="1687513"/>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en-US" sz="5200" b="1" dirty="0"/>
              <a:t>Medical Textbooks</a:t>
            </a:r>
            <a:endParaRPr lang="he-IL" sz="5200" b="1" dirty="0"/>
          </a:p>
        </p:txBody>
      </p:sp>
      <p:pic>
        <p:nvPicPr>
          <p:cNvPr id="13314" name="Picture 2" descr="Palliative Care Formulary (PCF8 ...">
            <a:extLst>
              <a:ext uri="{FF2B5EF4-FFF2-40B4-BE49-F238E27FC236}">
                <a16:creationId xmlns:a16="http://schemas.microsoft.com/office/drawing/2014/main" id="{5F9E82FD-176E-5816-0ADB-BB81A54BD4D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539" t="6815" r="19494" b="5987"/>
          <a:stretch/>
        </p:blipFill>
        <p:spPr bwMode="auto">
          <a:xfrm>
            <a:off x="526115" y="1994210"/>
            <a:ext cx="2727016" cy="3900362"/>
          </a:xfrm>
          <a:prstGeom prst="rect">
            <a:avLst/>
          </a:prstGeom>
          <a:noFill/>
          <a:extLst>
            <a:ext uri="{909E8E84-426E-40DD-AFC4-6F175D3DCCD1}">
              <a14:hiddenFill xmlns:a14="http://schemas.microsoft.com/office/drawing/2010/main">
                <a:solidFill>
                  <a:srgbClr val="FFFFFF"/>
                </a:solidFill>
              </a14:hiddenFill>
            </a:ext>
          </a:extLst>
        </p:spPr>
      </p:pic>
      <p:sp>
        <p:nvSpPr>
          <p:cNvPr id="5" name="תיבת טקסט 4">
            <a:extLst>
              <a:ext uri="{FF2B5EF4-FFF2-40B4-BE49-F238E27FC236}">
                <a16:creationId xmlns:a16="http://schemas.microsoft.com/office/drawing/2014/main" id="{6D87B223-E034-4DAC-7437-89F318505A61}"/>
              </a:ext>
            </a:extLst>
          </p:cNvPr>
          <p:cNvSpPr txBox="1"/>
          <p:nvPr/>
        </p:nvSpPr>
        <p:spPr>
          <a:xfrm>
            <a:off x="3633323" y="1994210"/>
            <a:ext cx="8205323" cy="3816429"/>
          </a:xfrm>
          <a:prstGeom prst="rect">
            <a:avLst/>
          </a:prstGeom>
          <a:noFill/>
        </p:spPr>
        <p:txBody>
          <a:bodyPr wrap="square">
            <a:spAutoFit/>
          </a:bodyPr>
          <a:lstStyle/>
          <a:p>
            <a:pPr marL="285750" indent="-285750" algn="l">
              <a:buFont typeface="Arial" panose="020B0604020202020204" pitchFamily="34" charset="0"/>
              <a:buChar char="•"/>
            </a:pPr>
            <a:r>
              <a:rPr lang="en-US" sz="2800" b="1" dirty="0">
                <a:solidFill>
                  <a:srgbClr val="107F8B"/>
                </a:solidFill>
              </a:rPr>
              <a:t>Palliative care formulary, 8</a:t>
            </a:r>
            <a:r>
              <a:rPr lang="en-US" sz="2800" b="1" baseline="30000" dirty="0">
                <a:solidFill>
                  <a:srgbClr val="107F8B"/>
                </a:solidFill>
              </a:rPr>
              <a:t>th</a:t>
            </a:r>
            <a:r>
              <a:rPr lang="en-US" sz="2800" b="1" dirty="0">
                <a:solidFill>
                  <a:srgbClr val="107F8B"/>
                </a:solidFill>
              </a:rPr>
              <a:t> </a:t>
            </a:r>
            <a:r>
              <a:rPr lang="en-US" sz="2800" b="1" dirty="0" err="1">
                <a:solidFill>
                  <a:srgbClr val="107F8B"/>
                </a:solidFill>
              </a:rPr>
              <a:t>edn</a:t>
            </a:r>
            <a:r>
              <a:rPr lang="en-US" sz="2800" b="1" dirty="0">
                <a:solidFill>
                  <a:srgbClr val="107F8B"/>
                </a:solidFill>
              </a:rPr>
              <a:t>.-</a:t>
            </a:r>
            <a:endParaRPr lang="he-IL" sz="2800" b="1" dirty="0">
              <a:solidFill>
                <a:srgbClr val="107F8B"/>
              </a:solidFill>
            </a:endParaRPr>
          </a:p>
          <a:p>
            <a:pPr algn="r" rtl="1"/>
            <a:endParaRPr lang="he-IL" sz="2400" dirty="0"/>
          </a:p>
          <a:p>
            <a:pPr algn="r" rtl="1"/>
            <a:r>
              <a:rPr lang="he-IL" sz="2400" dirty="0"/>
              <a:t>מדריך תרופתי מקיף, ספציפי </a:t>
            </a:r>
            <a:r>
              <a:rPr lang="he-IL" sz="2400" dirty="0" err="1"/>
              <a:t>לפליאציה</a:t>
            </a:r>
            <a:r>
              <a:rPr lang="he-IL" sz="2400" dirty="0"/>
              <a:t>.</a:t>
            </a:r>
            <a:r>
              <a:rPr lang="en-US" sz="2400" dirty="0"/>
              <a:t> </a:t>
            </a:r>
            <a:r>
              <a:rPr lang="he-IL" sz="2400" dirty="0"/>
              <a:t>בשימוש נרחב באנגליה והמקור שעליו מסתמך ה-</a:t>
            </a:r>
            <a:r>
              <a:rPr lang="en-US" sz="2400" dirty="0"/>
              <a:t>NHS</a:t>
            </a:r>
            <a:r>
              <a:rPr lang="he-IL" sz="2400" dirty="0"/>
              <a:t>.</a:t>
            </a:r>
          </a:p>
          <a:p>
            <a:pPr algn="r" rtl="1"/>
            <a:r>
              <a:rPr lang="he-IL" sz="2400" dirty="0"/>
              <a:t>מכיל הנחיות לטיפול תרופתי בסימפטומים שונים: מינונים, אינטראקציות, פרופיל תופעות לוואי, תוך התייחסות לשיקולים מיוחדים בסוף החיים לרבות כשל מערכתי ומתן תת-עורי.</a:t>
            </a:r>
            <a:endParaRPr lang="en-US" sz="2400" dirty="0"/>
          </a:p>
          <a:p>
            <a:pPr algn="l"/>
            <a:r>
              <a:rPr lang="en-US" sz="1800" dirty="0">
                <a:latin typeface="Times New Roman" panose="02020603050405020304" pitchFamily="18" charset="0"/>
                <a:cs typeface="Times New Roman" panose="02020603050405020304" pitchFamily="18" charset="0"/>
              </a:rPr>
              <a:t>     </a:t>
            </a:r>
          </a:p>
          <a:p>
            <a:pPr algn="r"/>
            <a:r>
              <a:rPr lang="he-IL" sz="2400" b="1" dirty="0">
                <a:solidFill>
                  <a:srgbClr val="107F8B"/>
                </a:solidFill>
                <a:latin typeface="Times New Roman" panose="02020603050405020304" pitchFamily="18" charset="0"/>
                <a:cs typeface="Times New Roman" panose="02020603050405020304" pitchFamily="18" charset="0"/>
              </a:rPr>
              <a:t>*</a:t>
            </a:r>
            <a:r>
              <a:rPr lang="he-IL" sz="1800" dirty="0">
                <a:latin typeface="Times New Roman" panose="02020603050405020304" pitchFamily="18" charset="0"/>
                <a:cs typeface="Times New Roman" panose="02020603050405020304" pitchFamily="18" charset="0"/>
              </a:rPr>
              <a:t> </a:t>
            </a:r>
            <a:r>
              <a:rPr lang="he-IL" sz="2400" dirty="0">
                <a:latin typeface="Arial" panose="020B0604020202020204" pitchFamily="34" charset="0"/>
                <a:cs typeface="Arial" panose="020B0604020202020204" pitchFamily="34" charset="0"/>
              </a:rPr>
              <a:t>מהדורה זו אינה קיימת בגרסה דיגיטלית. ניתן לרכוש מנוי אלקטרוני שנתי</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783815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674313-97F4-E5A8-2C84-9AE3BAD291B8}"/>
            </a:ext>
          </a:extLst>
        </p:cNvPr>
        <p:cNvGrpSpPr/>
        <p:nvPr/>
      </p:nvGrpSpPr>
      <p:grpSpPr>
        <a:xfrm>
          <a:off x="0" y="0"/>
          <a:ext cx="0" cy="0"/>
          <a:chOff x="0" y="0"/>
          <a:chExt cx="0" cy="0"/>
        </a:xfrm>
      </p:grpSpPr>
      <p:sp>
        <p:nvSpPr>
          <p:cNvPr id="2" name="מלבן 1">
            <a:extLst>
              <a:ext uri="{FF2B5EF4-FFF2-40B4-BE49-F238E27FC236}">
                <a16:creationId xmlns:a16="http://schemas.microsoft.com/office/drawing/2014/main" id="{8CC96CAC-B05A-6974-2C8A-9A5815A362DB}"/>
              </a:ext>
            </a:extLst>
          </p:cNvPr>
          <p:cNvSpPr/>
          <p:nvPr/>
        </p:nvSpPr>
        <p:spPr>
          <a:xfrm>
            <a:off x="0" y="0"/>
            <a:ext cx="12192000" cy="1323703"/>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כותרת 1">
            <a:extLst>
              <a:ext uri="{FF2B5EF4-FFF2-40B4-BE49-F238E27FC236}">
                <a16:creationId xmlns:a16="http://schemas.microsoft.com/office/drawing/2014/main" id="{E61CF742-1184-C454-F80C-FD5EA9DFC2B1}"/>
              </a:ext>
            </a:extLst>
          </p:cNvPr>
          <p:cNvSpPr txBox="1">
            <a:spLocks/>
          </p:cNvSpPr>
          <p:nvPr/>
        </p:nvSpPr>
        <p:spPr>
          <a:xfrm>
            <a:off x="526115" y="209261"/>
            <a:ext cx="10869248" cy="1687513"/>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en-US" sz="5200" b="1" dirty="0"/>
              <a:t>Nursing Textbooks</a:t>
            </a:r>
            <a:endParaRPr lang="he-IL" sz="5200" b="1" dirty="0"/>
          </a:p>
        </p:txBody>
      </p:sp>
      <p:sp>
        <p:nvSpPr>
          <p:cNvPr id="5" name="תיבת טקסט 4">
            <a:extLst>
              <a:ext uri="{FF2B5EF4-FFF2-40B4-BE49-F238E27FC236}">
                <a16:creationId xmlns:a16="http://schemas.microsoft.com/office/drawing/2014/main" id="{47DAA597-B2CB-6EE1-565A-C180701017D9}"/>
              </a:ext>
            </a:extLst>
          </p:cNvPr>
          <p:cNvSpPr txBox="1"/>
          <p:nvPr/>
        </p:nvSpPr>
        <p:spPr>
          <a:xfrm>
            <a:off x="97104" y="1699600"/>
            <a:ext cx="11709175" cy="523220"/>
          </a:xfrm>
          <a:prstGeom prst="rect">
            <a:avLst/>
          </a:prstGeom>
          <a:noFill/>
        </p:spPr>
        <p:txBody>
          <a:bodyPr wrap="square">
            <a:spAutoFit/>
          </a:bodyPr>
          <a:lstStyle/>
          <a:p>
            <a:pPr marL="457200" indent="-457200" algn="l">
              <a:buFont typeface="Arial" panose="020B0604020202020204" pitchFamily="34" charset="0"/>
              <a:buChar char="•"/>
            </a:pPr>
            <a:endParaRPr lang="he-IL" sz="2800" dirty="0">
              <a:latin typeface="Times New Roman" panose="02020603050405020304" pitchFamily="18" charset="0"/>
              <a:cs typeface="Times New Roman" panose="02020603050405020304" pitchFamily="18" charset="0"/>
            </a:endParaRPr>
          </a:p>
        </p:txBody>
      </p:sp>
      <p:sp>
        <p:nvSpPr>
          <p:cNvPr id="10" name="תיבת טקסט 9">
            <a:extLst>
              <a:ext uri="{FF2B5EF4-FFF2-40B4-BE49-F238E27FC236}">
                <a16:creationId xmlns:a16="http://schemas.microsoft.com/office/drawing/2014/main" id="{FFB53BE7-ED2B-85F6-3441-434D72E73A89}"/>
              </a:ext>
            </a:extLst>
          </p:cNvPr>
          <p:cNvSpPr txBox="1"/>
          <p:nvPr/>
        </p:nvSpPr>
        <p:spPr>
          <a:xfrm>
            <a:off x="178305" y="5694632"/>
            <a:ext cx="11564867" cy="954107"/>
          </a:xfrm>
          <a:prstGeom prst="rect">
            <a:avLst/>
          </a:prstGeom>
          <a:noFill/>
        </p:spPr>
        <p:txBody>
          <a:bodyPr wrap="square">
            <a:spAutoFit/>
          </a:bodyPr>
          <a:lstStyle/>
          <a:p>
            <a:pPr algn="r" rtl="1"/>
            <a:r>
              <a:rPr lang="he-IL" sz="2800" dirty="0">
                <a:latin typeface="Arial" panose="020B0604020202020204" pitchFamily="34" charset="0"/>
                <a:cs typeface="Arial" panose="020B0604020202020204" pitchFamily="34" charset="0"/>
              </a:rPr>
              <a:t>ועוד רבים בסיעוד ורפואה ותחומי תוכן ספציפיים- טיפול פליאטיבי גריאטרי, עבודה סוציאלית וכדומה </a:t>
            </a:r>
          </a:p>
        </p:txBody>
      </p:sp>
      <p:sp>
        <p:nvSpPr>
          <p:cNvPr id="6" name="תיבת טקסט 5">
            <a:extLst>
              <a:ext uri="{FF2B5EF4-FFF2-40B4-BE49-F238E27FC236}">
                <a16:creationId xmlns:a16="http://schemas.microsoft.com/office/drawing/2014/main" id="{6C4BF9A5-13B1-7049-DD4D-68016FC5A80D}"/>
              </a:ext>
            </a:extLst>
          </p:cNvPr>
          <p:cNvSpPr txBox="1"/>
          <p:nvPr/>
        </p:nvSpPr>
        <p:spPr>
          <a:xfrm>
            <a:off x="241412" y="1618970"/>
            <a:ext cx="11709175" cy="3539430"/>
          </a:xfrm>
          <a:prstGeom prst="rect">
            <a:avLst/>
          </a:prstGeom>
          <a:noFill/>
        </p:spPr>
        <p:txBody>
          <a:bodyPr wrap="square">
            <a:spAutoFit/>
          </a:bodyPr>
          <a:lstStyle/>
          <a:p>
            <a:pPr marL="285750" indent="-285750">
              <a:buFont typeface="Arial" panose="020B0604020202020204" pitchFamily="34" charset="0"/>
              <a:buChar char="•"/>
            </a:pPr>
            <a:r>
              <a:rPr lang="en-US" sz="2800" b="1" dirty="0">
                <a:solidFill>
                  <a:srgbClr val="107F8B"/>
                </a:solidFill>
              </a:rPr>
              <a:t>Oxford Textbook of Palliative Nursing 5</a:t>
            </a:r>
            <a:r>
              <a:rPr lang="en-US" sz="2800" b="1" baseline="30000" dirty="0">
                <a:solidFill>
                  <a:srgbClr val="107F8B"/>
                </a:solidFill>
              </a:rPr>
              <a:t>th</a:t>
            </a:r>
            <a:r>
              <a:rPr lang="en-US" sz="2800" b="1" dirty="0">
                <a:solidFill>
                  <a:srgbClr val="107F8B"/>
                </a:solidFill>
              </a:rPr>
              <a:t> </a:t>
            </a:r>
            <a:r>
              <a:rPr lang="en-US" sz="2800" b="1" dirty="0" err="1">
                <a:solidFill>
                  <a:srgbClr val="107F8B"/>
                </a:solidFill>
              </a:rPr>
              <a:t>edn</a:t>
            </a:r>
            <a:r>
              <a:rPr lang="en-US" sz="2800" b="1" dirty="0">
                <a:solidFill>
                  <a:srgbClr val="107F8B"/>
                </a:solidFill>
              </a:rPr>
              <a:t>. </a:t>
            </a:r>
          </a:p>
          <a:p>
            <a:r>
              <a:rPr lang="en-US" sz="2800" b="1" dirty="0">
                <a:solidFill>
                  <a:srgbClr val="107F8B"/>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Ferrell &amp; </a:t>
            </a:r>
            <a:r>
              <a:rPr lang="en-US" sz="2800" dirty="0" err="1">
                <a:latin typeface="Times New Roman" panose="02020603050405020304" pitchFamily="18" charset="0"/>
                <a:cs typeface="Times New Roman" panose="02020603050405020304" pitchFamily="18" charset="0"/>
              </a:rPr>
              <a:t>Paice</a:t>
            </a:r>
            <a:r>
              <a:rPr lang="en-US" sz="2800" dirty="0">
                <a:latin typeface="Times New Roman" panose="02020603050405020304" pitchFamily="18" charset="0"/>
                <a:cs typeface="Times New Roman" panose="02020603050405020304" pitchFamily="18" charset="0"/>
              </a:rPr>
              <a:t> (2019)</a:t>
            </a:r>
          </a:p>
          <a:p>
            <a:endParaRPr lang="en-US" sz="2800" dirty="0">
              <a:solidFill>
                <a:srgbClr val="107F8B"/>
              </a:solidFill>
            </a:endParaRPr>
          </a:p>
          <a:p>
            <a:pPr marL="457200" indent="-457200" algn="l">
              <a:buFont typeface="Arial" panose="020B0604020202020204" pitchFamily="34" charset="0"/>
              <a:buChar char="•"/>
            </a:pPr>
            <a:r>
              <a:rPr lang="en-US" sz="2800" b="1" i="0" dirty="0">
                <a:solidFill>
                  <a:srgbClr val="107F8B"/>
                </a:solidFill>
                <a:effectLst/>
              </a:rPr>
              <a:t>Palliative Care Nursing: Quality Care to the End of Life. 5</a:t>
            </a:r>
            <a:r>
              <a:rPr lang="en-US" sz="2800" b="1" i="0" baseline="30000" dirty="0">
                <a:solidFill>
                  <a:srgbClr val="107F8B"/>
                </a:solidFill>
                <a:effectLst/>
              </a:rPr>
              <a:t>th</a:t>
            </a:r>
            <a:r>
              <a:rPr lang="en-US" sz="2800" b="1" i="0" dirty="0">
                <a:solidFill>
                  <a:srgbClr val="107F8B"/>
                </a:solidFill>
                <a:effectLst/>
              </a:rPr>
              <a:t> </a:t>
            </a:r>
            <a:r>
              <a:rPr lang="en-US" sz="2800" b="1" i="0" dirty="0" err="1">
                <a:solidFill>
                  <a:srgbClr val="107F8B"/>
                </a:solidFill>
                <a:effectLst/>
              </a:rPr>
              <a:t>edn</a:t>
            </a:r>
            <a:r>
              <a:rPr lang="en-US" sz="2800" b="1" i="0" dirty="0">
                <a:solidFill>
                  <a:srgbClr val="107F8B"/>
                </a:solidFill>
                <a:effectLst/>
              </a:rPr>
              <a:t>. </a:t>
            </a:r>
          </a:p>
          <a:p>
            <a:pPr algn="l"/>
            <a:r>
              <a:rPr lang="en-US" sz="2800" dirty="0">
                <a:latin typeface="Times New Roman" panose="02020603050405020304" pitchFamily="18" charset="0"/>
                <a:cs typeface="Times New Roman" panose="02020603050405020304" pitchFamily="18" charset="0"/>
              </a:rPr>
              <a:t>     Matzo &amp; Sherman (2019)</a:t>
            </a:r>
          </a:p>
          <a:p>
            <a:pPr algn="l"/>
            <a:endParaRPr lang="en-US" sz="2800" b="1" i="0" dirty="0">
              <a:solidFill>
                <a:srgbClr val="107F8B"/>
              </a:solidFill>
              <a:effectLst/>
              <a:latin typeface="Times New Roman" panose="02020603050405020304" pitchFamily="18" charset="0"/>
              <a:cs typeface="Times New Roman" panose="02020603050405020304" pitchFamily="18" charset="0"/>
            </a:endParaRPr>
          </a:p>
          <a:p>
            <a:pPr marL="457200" indent="-457200" algn="l">
              <a:buFont typeface="Arial" panose="020B0604020202020204" pitchFamily="34" charset="0"/>
              <a:buChar char="•"/>
            </a:pPr>
            <a:r>
              <a:rPr lang="en-US" sz="2800" b="1" i="0" dirty="0">
                <a:solidFill>
                  <a:srgbClr val="107F8B"/>
                </a:solidFill>
                <a:effectLst/>
              </a:rPr>
              <a:t>Clinical Pocket Guide to Advanced Practice Palliative Nursing</a:t>
            </a:r>
          </a:p>
          <a:p>
            <a:pPr algn="l"/>
            <a:r>
              <a:rPr lang="en-US" sz="2800" b="1" dirty="0">
                <a:solidFill>
                  <a:srgbClr val="107F8B"/>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  Constance Dahlin (ed.), Patrick Coyne (ed.), Betty Ferrell (ed.) (2017)</a:t>
            </a:r>
            <a:r>
              <a:rPr lang="en-US" sz="2800" b="1" i="0" dirty="0">
                <a:solidFill>
                  <a:srgbClr val="107F8B"/>
                </a:solidFill>
                <a:effectLst/>
                <a:latin typeface="Times New Roman" panose="02020603050405020304" pitchFamily="18" charset="0"/>
                <a:cs typeface="Times New Roman" panose="02020603050405020304" pitchFamily="18" charset="0"/>
              </a:rPr>
              <a:t> </a:t>
            </a:r>
            <a:endParaRPr lang="he-IL" sz="2800" dirty="0">
              <a:solidFill>
                <a:srgbClr val="107F8B"/>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7858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0945A8-41B3-4622-CDC0-5C4354F78FFC}"/>
            </a:ext>
          </a:extLst>
        </p:cNvPr>
        <p:cNvGrpSpPr/>
        <p:nvPr/>
      </p:nvGrpSpPr>
      <p:grpSpPr>
        <a:xfrm>
          <a:off x="0" y="0"/>
          <a:ext cx="0" cy="0"/>
          <a:chOff x="0" y="0"/>
          <a:chExt cx="0" cy="0"/>
        </a:xfrm>
      </p:grpSpPr>
      <p:sp>
        <p:nvSpPr>
          <p:cNvPr id="2" name="מלבן 1">
            <a:extLst>
              <a:ext uri="{FF2B5EF4-FFF2-40B4-BE49-F238E27FC236}">
                <a16:creationId xmlns:a16="http://schemas.microsoft.com/office/drawing/2014/main" id="{137E0DF9-F519-E8D9-0A5B-71C2B983E0B7}"/>
              </a:ext>
            </a:extLst>
          </p:cNvPr>
          <p:cNvSpPr/>
          <p:nvPr/>
        </p:nvSpPr>
        <p:spPr>
          <a:xfrm>
            <a:off x="0" y="0"/>
            <a:ext cx="12192000" cy="1323703"/>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כותרת 1">
            <a:extLst>
              <a:ext uri="{FF2B5EF4-FFF2-40B4-BE49-F238E27FC236}">
                <a16:creationId xmlns:a16="http://schemas.microsoft.com/office/drawing/2014/main" id="{B5603D97-D9B7-C0A8-1824-03CFB1514948}"/>
              </a:ext>
            </a:extLst>
          </p:cNvPr>
          <p:cNvSpPr txBox="1">
            <a:spLocks/>
          </p:cNvSpPr>
          <p:nvPr/>
        </p:nvSpPr>
        <p:spPr>
          <a:xfrm>
            <a:off x="526115" y="209261"/>
            <a:ext cx="10869248" cy="1687513"/>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en-US" sz="5200" b="1" dirty="0"/>
              <a:t>Nursing Textbooks</a:t>
            </a:r>
            <a:endParaRPr lang="he-IL" sz="5200" b="1" dirty="0"/>
          </a:p>
        </p:txBody>
      </p:sp>
      <p:pic>
        <p:nvPicPr>
          <p:cNvPr id="3074" name="Picture 2" descr="Jual Book Oxford Textbook of Palliative Nursing 5th Edition - Kota  Yogyakarta - @iroh | Tokopedia">
            <a:extLst>
              <a:ext uri="{FF2B5EF4-FFF2-40B4-BE49-F238E27FC236}">
                <a16:creationId xmlns:a16="http://schemas.microsoft.com/office/drawing/2014/main" id="{C7C563E9-E098-421A-21D1-68AE35A4E5C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388" r="-1694" b="6740"/>
          <a:stretch/>
        </p:blipFill>
        <p:spPr bwMode="auto">
          <a:xfrm>
            <a:off x="611511" y="1896774"/>
            <a:ext cx="3669176" cy="4381182"/>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Palliative Care Nursing: Quality Care ...">
            <a:extLst>
              <a:ext uri="{FF2B5EF4-FFF2-40B4-BE49-F238E27FC236}">
                <a16:creationId xmlns:a16="http://schemas.microsoft.com/office/drawing/2014/main" id="{65B94819-2CA1-9A20-ED1C-47E5A079F7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06802" y="1838998"/>
            <a:ext cx="3355026" cy="443895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Advanced Practice Palliative Nursing ...">
            <a:extLst>
              <a:ext uri="{FF2B5EF4-FFF2-40B4-BE49-F238E27FC236}">
                <a16:creationId xmlns:a16="http://schemas.microsoft.com/office/drawing/2014/main" id="{0A9B6EE3-463E-39EE-903B-2C88824CF6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10012" y="1826599"/>
            <a:ext cx="2970477" cy="44513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8431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4657CD-AEEF-3FF2-D87F-1BAF04E68706}"/>
            </a:ext>
          </a:extLst>
        </p:cNvPr>
        <p:cNvGrpSpPr/>
        <p:nvPr/>
      </p:nvGrpSpPr>
      <p:grpSpPr>
        <a:xfrm>
          <a:off x="0" y="0"/>
          <a:ext cx="0" cy="0"/>
          <a:chOff x="0" y="0"/>
          <a:chExt cx="0" cy="0"/>
        </a:xfrm>
      </p:grpSpPr>
      <p:sp>
        <p:nvSpPr>
          <p:cNvPr id="2" name="מלבן 1">
            <a:extLst>
              <a:ext uri="{FF2B5EF4-FFF2-40B4-BE49-F238E27FC236}">
                <a16:creationId xmlns:a16="http://schemas.microsoft.com/office/drawing/2014/main" id="{61091695-20A1-5353-041B-8D006C9374EB}"/>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כותרת 1">
            <a:extLst>
              <a:ext uri="{FF2B5EF4-FFF2-40B4-BE49-F238E27FC236}">
                <a16:creationId xmlns:a16="http://schemas.microsoft.com/office/drawing/2014/main" id="{209396E8-59B5-8C09-4A67-CAA7BF292D44}"/>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en-US" sz="4800" b="1" dirty="0"/>
              <a:t>Journals</a:t>
            </a:r>
            <a:endParaRPr lang="he-IL" sz="4800" b="1" dirty="0"/>
          </a:p>
        </p:txBody>
      </p:sp>
      <p:sp>
        <p:nvSpPr>
          <p:cNvPr id="6" name="תיבת טקסט 5">
            <a:extLst>
              <a:ext uri="{FF2B5EF4-FFF2-40B4-BE49-F238E27FC236}">
                <a16:creationId xmlns:a16="http://schemas.microsoft.com/office/drawing/2014/main" id="{BF6C409A-AC63-F2EC-65DF-7ED39A28383A}"/>
              </a:ext>
            </a:extLst>
          </p:cNvPr>
          <p:cNvSpPr txBox="1"/>
          <p:nvPr/>
        </p:nvSpPr>
        <p:spPr>
          <a:xfrm>
            <a:off x="212415" y="1372206"/>
            <a:ext cx="11055284" cy="923330"/>
          </a:xfrm>
          <a:prstGeom prst="rect">
            <a:avLst/>
          </a:prstGeom>
          <a:noFill/>
        </p:spPr>
        <p:txBody>
          <a:bodyPr wrap="square">
            <a:spAutoFit/>
          </a:bodyPr>
          <a:lstStyle/>
          <a:p>
            <a:pPr marL="285750" indent="-285750" algn="l">
              <a:buFont typeface="Arial" panose="020B0604020202020204" pitchFamily="34" charset="0"/>
              <a:buChar char="•"/>
            </a:pPr>
            <a:r>
              <a:rPr lang="en-US" sz="2800" b="1" i="0" dirty="0">
                <a:solidFill>
                  <a:srgbClr val="107F8B"/>
                </a:solidFill>
                <a:effectLst/>
              </a:rPr>
              <a:t>Journal of Palliative Medicine</a:t>
            </a:r>
          </a:p>
          <a:p>
            <a:pPr algn="r" rtl="1"/>
            <a:r>
              <a:rPr lang="he-IL" sz="2600" dirty="0">
                <a:solidFill>
                  <a:srgbClr val="292B2C"/>
                </a:solidFill>
                <a:latin typeface="Arial" panose="020B0604020202020204" pitchFamily="34" charset="0"/>
                <a:cs typeface="Arial" panose="020B0604020202020204" pitchFamily="34" charset="0"/>
              </a:rPr>
              <a:t>כתב העת הרשמי של ארגונים מובילים-</a:t>
            </a:r>
            <a:r>
              <a:rPr lang="en-US" sz="2400" dirty="0">
                <a:solidFill>
                  <a:srgbClr val="292B2C"/>
                </a:solidFill>
                <a:latin typeface="Arial" panose="020B0604020202020204" pitchFamily="34" charset="0"/>
                <a:cs typeface="Arial" panose="020B0604020202020204" pitchFamily="34" charset="0"/>
              </a:rPr>
              <a:t>CAPC, EAPC, HPNA </a:t>
            </a:r>
            <a:r>
              <a:rPr lang="he-IL" sz="2400" dirty="0">
                <a:solidFill>
                  <a:srgbClr val="292B2C"/>
                </a:solidFill>
                <a:latin typeface="Arial" panose="020B0604020202020204" pitchFamily="34" charset="0"/>
                <a:cs typeface="Arial" panose="020B0604020202020204" pitchFamily="34" charset="0"/>
              </a:rPr>
              <a:t> ועוד.</a:t>
            </a:r>
            <a:endParaRPr lang="en-US" sz="2600" dirty="0">
              <a:solidFill>
                <a:srgbClr val="292B2C"/>
              </a:solidFill>
              <a:latin typeface="Arial" panose="020B0604020202020204" pitchFamily="34" charset="0"/>
              <a:cs typeface="Arial" panose="020B0604020202020204" pitchFamily="34" charset="0"/>
            </a:endParaRPr>
          </a:p>
        </p:txBody>
      </p:sp>
      <p:sp>
        <p:nvSpPr>
          <p:cNvPr id="7" name="תיבת טקסט 6">
            <a:extLst>
              <a:ext uri="{FF2B5EF4-FFF2-40B4-BE49-F238E27FC236}">
                <a16:creationId xmlns:a16="http://schemas.microsoft.com/office/drawing/2014/main" id="{0A8A07D8-1AD2-9B48-7D26-3AE3E8B2F3E3}"/>
              </a:ext>
            </a:extLst>
          </p:cNvPr>
          <p:cNvSpPr txBox="1"/>
          <p:nvPr/>
        </p:nvSpPr>
        <p:spPr>
          <a:xfrm>
            <a:off x="212415" y="2478533"/>
            <a:ext cx="11055284" cy="923330"/>
          </a:xfrm>
          <a:prstGeom prst="rect">
            <a:avLst/>
          </a:prstGeom>
          <a:noFill/>
        </p:spPr>
        <p:txBody>
          <a:bodyPr wrap="square">
            <a:spAutoFit/>
          </a:bodyPr>
          <a:lstStyle/>
          <a:p>
            <a:pPr marL="285750" indent="-285750" algn="l">
              <a:buFont typeface="Arial" panose="020B0604020202020204" pitchFamily="34" charset="0"/>
              <a:buChar char="•"/>
            </a:pPr>
            <a:r>
              <a:rPr lang="en-US" sz="2800" b="1" i="0" dirty="0">
                <a:solidFill>
                  <a:srgbClr val="107F8B"/>
                </a:solidFill>
                <a:effectLst/>
              </a:rPr>
              <a:t>Palliative &amp; Supportive Care</a:t>
            </a:r>
            <a:r>
              <a:rPr lang="en-US" sz="2600" b="1" i="0" dirty="0">
                <a:solidFill>
                  <a:srgbClr val="292B2C"/>
                </a:solidFill>
                <a:effectLst/>
                <a:latin typeface="Times New Roman" panose="02020603050405020304" pitchFamily="18" charset="0"/>
                <a:cs typeface="Times New Roman" panose="02020603050405020304" pitchFamily="18" charset="0"/>
              </a:rPr>
              <a:t>   </a:t>
            </a:r>
          </a:p>
          <a:p>
            <a:pPr algn="r" rtl="1"/>
            <a:r>
              <a:rPr lang="he-IL" sz="2600" dirty="0">
                <a:solidFill>
                  <a:srgbClr val="292B2C"/>
                </a:solidFill>
                <a:latin typeface="Arial" panose="020B0604020202020204" pitchFamily="34" charset="0"/>
                <a:cs typeface="Arial" panose="020B0604020202020204" pitchFamily="34" charset="0"/>
              </a:rPr>
              <a:t>כתב העת של הוצאת </a:t>
            </a:r>
            <a:r>
              <a:rPr lang="en-US" sz="2600" dirty="0">
                <a:solidFill>
                  <a:srgbClr val="292B2C"/>
                </a:solidFill>
                <a:latin typeface="Arial" panose="020B0604020202020204" pitchFamily="34" charset="0"/>
                <a:cs typeface="Arial" panose="020B0604020202020204" pitchFamily="34" charset="0"/>
              </a:rPr>
              <a:t>Cambridge press</a:t>
            </a:r>
            <a:r>
              <a:rPr lang="he-IL" sz="2600" dirty="0">
                <a:solidFill>
                  <a:srgbClr val="292B2C"/>
                </a:solidFill>
                <a:latin typeface="Arial" panose="020B0604020202020204" pitchFamily="34" charset="0"/>
                <a:cs typeface="Arial" panose="020B0604020202020204" pitchFamily="34" charset="0"/>
              </a:rPr>
              <a:t>. </a:t>
            </a:r>
            <a:r>
              <a:rPr lang="he-IL" sz="2600" b="1" dirty="0">
                <a:solidFill>
                  <a:srgbClr val="292B2C"/>
                </a:solidFill>
                <a:latin typeface="Arial" panose="020B0604020202020204" pitchFamily="34" charset="0"/>
                <a:cs typeface="Arial" panose="020B0604020202020204" pitchFamily="34" charset="0"/>
              </a:rPr>
              <a:t>גישה פתוחה</a:t>
            </a:r>
            <a:r>
              <a:rPr lang="he-IL" sz="2600" dirty="0">
                <a:solidFill>
                  <a:srgbClr val="292B2C"/>
                </a:solidFill>
                <a:latin typeface="Arial" panose="020B0604020202020204" pitchFamily="34" charset="0"/>
                <a:cs typeface="Arial" panose="020B0604020202020204" pitchFamily="34" charset="0"/>
              </a:rPr>
              <a:t> לכל המאמרים החל מ-2024.</a:t>
            </a:r>
            <a:endParaRPr lang="en-US" sz="2600" dirty="0">
              <a:solidFill>
                <a:srgbClr val="292B2C"/>
              </a:solidFill>
              <a:latin typeface="Arial" panose="020B0604020202020204" pitchFamily="34" charset="0"/>
              <a:cs typeface="Arial" panose="020B0604020202020204" pitchFamily="34" charset="0"/>
            </a:endParaRPr>
          </a:p>
        </p:txBody>
      </p:sp>
      <p:sp>
        <p:nvSpPr>
          <p:cNvPr id="8" name="תיבת טקסט 7">
            <a:extLst>
              <a:ext uri="{FF2B5EF4-FFF2-40B4-BE49-F238E27FC236}">
                <a16:creationId xmlns:a16="http://schemas.microsoft.com/office/drawing/2014/main" id="{D3D513E3-66A4-C331-3AA7-199B7639E9C8}"/>
              </a:ext>
            </a:extLst>
          </p:cNvPr>
          <p:cNvSpPr txBox="1"/>
          <p:nvPr/>
        </p:nvSpPr>
        <p:spPr>
          <a:xfrm>
            <a:off x="212415" y="3812052"/>
            <a:ext cx="11055284" cy="1323439"/>
          </a:xfrm>
          <a:prstGeom prst="rect">
            <a:avLst/>
          </a:prstGeom>
          <a:noFill/>
        </p:spPr>
        <p:txBody>
          <a:bodyPr wrap="square">
            <a:spAutoFit/>
          </a:bodyPr>
          <a:lstStyle/>
          <a:p>
            <a:pPr marL="285750" indent="-285750" algn="l">
              <a:buFont typeface="Arial" panose="020B0604020202020204" pitchFamily="34" charset="0"/>
              <a:buChar char="•"/>
            </a:pPr>
            <a:r>
              <a:rPr lang="en-US" sz="2800" b="1" i="0" dirty="0">
                <a:solidFill>
                  <a:srgbClr val="107F8B"/>
                </a:solidFill>
                <a:effectLst/>
              </a:rPr>
              <a:t>The American Journal of Hospice &amp; Palliative Medicine </a:t>
            </a:r>
          </a:p>
          <a:p>
            <a:pPr algn="r" rtl="1"/>
            <a:r>
              <a:rPr lang="he-IL" sz="2600" dirty="0">
                <a:solidFill>
                  <a:srgbClr val="292B2C"/>
                </a:solidFill>
                <a:latin typeface="Arial" panose="020B0604020202020204" pitchFamily="34" charset="0"/>
                <a:cs typeface="Arial" panose="020B0604020202020204" pitchFamily="34" charset="0"/>
              </a:rPr>
              <a:t>כתב עת שנותן דגש לעבודה המולטי-דיסציפלינרית ופונה לכל אנשי המקצוע העוסקים בתחום.</a:t>
            </a:r>
            <a:endParaRPr lang="en-US" sz="2600" dirty="0">
              <a:solidFill>
                <a:srgbClr val="292B2C"/>
              </a:solidFill>
              <a:latin typeface="Arial" panose="020B0604020202020204" pitchFamily="34" charset="0"/>
              <a:cs typeface="Arial" panose="020B0604020202020204" pitchFamily="34" charset="0"/>
            </a:endParaRPr>
          </a:p>
        </p:txBody>
      </p:sp>
      <p:sp>
        <p:nvSpPr>
          <p:cNvPr id="11" name="תיבת טקסט 10">
            <a:extLst>
              <a:ext uri="{FF2B5EF4-FFF2-40B4-BE49-F238E27FC236}">
                <a16:creationId xmlns:a16="http://schemas.microsoft.com/office/drawing/2014/main" id="{C8398607-8D5F-4AB5-5089-2E97786C152E}"/>
              </a:ext>
            </a:extLst>
          </p:cNvPr>
          <p:cNvSpPr txBox="1"/>
          <p:nvPr/>
        </p:nvSpPr>
        <p:spPr>
          <a:xfrm>
            <a:off x="262776" y="6120327"/>
            <a:ext cx="11055284" cy="523220"/>
          </a:xfrm>
          <a:prstGeom prst="rect">
            <a:avLst/>
          </a:prstGeom>
          <a:noFill/>
        </p:spPr>
        <p:txBody>
          <a:bodyPr wrap="square">
            <a:spAutoFit/>
          </a:bodyPr>
          <a:lstStyle/>
          <a:p>
            <a:pPr marL="285750" indent="-285750" algn="l">
              <a:buFont typeface="Arial" panose="020B0604020202020204" pitchFamily="34" charset="0"/>
              <a:buChar char="•"/>
            </a:pPr>
            <a:r>
              <a:rPr lang="en-US" sz="2800" b="1" i="0" dirty="0">
                <a:solidFill>
                  <a:srgbClr val="107F8B"/>
                </a:solidFill>
                <a:effectLst/>
              </a:rPr>
              <a:t>Journal of Nursing Scholarship</a:t>
            </a:r>
          </a:p>
        </p:txBody>
      </p:sp>
      <p:sp>
        <p:nvSpPr>
          <p:cNvPr id="15" name="תיבת טקסט 14">
            <a:extLst>
              <a:ext uri="{FF2B5EF4-FFF2-40B4-BE49-F238E27FC236}">
                <a16:creationId xmlns:a16="http://schemas.microsoft.com/office/drawing/2014/main" id="{1B5C8A70-0F87-9F8F-E3F0-2838BFCD076F}"/>
              </a:ext>
            </a:extLst>
          </p:cNvPr>
          <p:cNvSpPr txBox="1"/>
          <p:nvPr/>
        </p:nvSpPr>
        <p:spPr>
          <a:xfrm>
            <a:off x="262776" y="5008740"/>
            <a:ext cx="11142948" cy="954107"/>
          </a:xfrm>
          <a:prstGeom prst="rect">
            <a:avLst/>
          </a:prstGeom>
          <a:noFill/>
        </p:spPr>
        <p:txBody>
          <a:bodyPr wrap="square">
            <a:spAutoFit/>
          </a:bodyPr>
          <a:lstStyle/>
          <a:p>
            <a:pPr marL="342900" indent="-342900">
              <a:buFont typeface="Arial" panose="020B0604020202020204" pitchFamily="34" charset="0"/>
              <a:buChar char="•"/>
            </a:pPr>
            <a:r>
              <a:rPr lang="en-US" sz="2800" b="1" i="0" dirty="0">
                <a:solidFill>
                  <a:srgbClr val="107F8B"/>
                </a:solidFill>
                <a:effectLst/>
              </a:rPr>
              <a:t>BMC Palliative Care</a:t>
            </a:r>
          </a:p>
          <a:p>
            <a:pPr algn="r" rtl="1"/>
            <a:r>
              <a:rPr lang="he-IL" sz="2800" dirty="0">
                <a:latin typeface="Arial" panose="020B0604020202020204" pitchFamily="34" charset="0"/>
                <a:cs typeface="Arial" panose="020B0604020202020204" pitchFamily="34" charset="0"/>
              </a:rPr>
              <a:t>חלק מקבוצת כתבי עת של </a:t>
            </a:r>
            <a:r>
              <a:rPr lang="en-US" sz="2800" dirty="0">
                <a:latin typeface="Arial" panose="020B0604020202020204" pitchFamily="34" charset="0"/>
                <a:cs typeface="Arial" panose="020B0604020202020204" pitchFamily="34" charset="0"/>
              </a:rPr>
              <a:t>Springer nature</a:t>
            </a:r>
            <a:r>
              <a:rPr lang="he-IL" sz="2800" dirty="0">
                <a:latin typeface="Arial" panose="020B0604020202020204" pitchFamily="34" charset="0"/>
                <a:cs typeface="Arial" panose="020B0604020202020204" pitchFamily="34" charset="0"/>
              </a:rPr>
              <a:t>. דוגלים ב</a:t>
            </a:r>
            <a:r>
              <a:rPr lang="he-IL" sz="2800" b="1" dirty="0">
                <a:latin typeface="Arial" panose="020B0604020202020204" pitchFamily="34" charset="0"/>
                <a:cs typeface="Arial" panose="020B0604020202020204" pitchFamily="34" charset="0"/>
              </a:rPr>
              <a:t>גישה פתוחה</a:t>
            </a:r>
            <a:r>
              <a:rPr lang="he-IL" sz="28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268343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FAA2A8-4E46-4C9A-76BB-3F826CEB2203}"/>
            </a:ext>
          </a:extLst>
        </p:cNvPr>
        <p:cNvGrpSpPr/>
        <p:nvPr/>
      </p:nvGrpSpPr>
      <p:grpSpPr>
        <a:xfrm>
          <a:off x="0" y="0"/>
          <a:ext cx="0" cy="0"/>
          <a:chOff x="0" y="0"/>
          <a:chExt cx="0" cy="0"/>
        </a:xfrm>
      </p:grpSpPr>
      <p:sp>
        <p:nvSpPr>
          <p:cNvPr id="2" name="מלבן 1">
            <a:extLst>
              <a:ext uri="{FF2B5EF4-FFF2-40B4-BE49-F238E27FC236}">
                <a16:creationId xmlns:a16="http://schemas.microsoft.com/office/drawing/2014/main" id="{736B1084-4FBC-25B5-58DA-ECE500F8416A}"/>
              </a:ext>
            </a:extLst>
          </p:cNvPr>
          <p:cNvSpPr/>
          <p:nvPr/>
        </p:nvSpPr>
        <p:spPr>
          <a:xfrm>
            <a:off x="0" y="0"/>
            <a:ext cx="12192000" cy="1100517"/>
          </a:xfrm>
          <a:prstGeom prst="rect">
            <a:avLst/>
          </a:prstGeom>
          <a:solidFill>
            <a:srgbClr val="107F8B">
              <a:alpha val="80000"/>
            </a:srgb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כותרת 1">
            <a:extLst>
              <a:ext uri="{FF2B5EF4-FFF2-40B4-BE49-F238E27FC236}">
                <a16:creationId xmlns:a16="http://schemas.microsoft.com/office/drawing/2014/main" id="{ABD32BD9-E0EC-AD48-36C0-E361DB3D8740}"/>
              </a:ext>
            </a:extLst>
          </p:cNvPr>
          <p:cNvSpPr txBox="1">
            <a:spLocks/>
          </p:cNvSpPr>
          <p:nvPr/>
        </p:nvSpPr>
        <p:spPr>
          <a:xfrm>
            <a:off x="762460" y="71697"/>
            <a:ext cx="10667080" cy="826520"/>
          </a:xfrm>
          <a:prstGeom prst="rect">
            <a:avLst/>
          </a:prstGeom>
        </p:spPr>
        <p:txBody>
          <a:bodyPr>
            <a:normAutofit/>
          </a:bodyPr>
          <a:lst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a:lstStyle>
          <a:p>
            <a:pPr algn="ctr" rtl="1"/>
            <a:r>
              <a:rPr lang="en-US" sz="4800" b="1" dirty="0"/>
              <a:t>Journals</a:t>
            </a:r>
            <a:endParaRPr lang="he-IL" sz="4800" b="1" dirty="0"/>
          </a:p>
        </p:txBody>
      </p:sp>
      <p:pic>
        <p:nvPicPr>
          <p:cNvPr id="2050" name="Picture 2" descr="Journal of Palliative Medicine">
            <a:extLst>
              <a:ext uri="{FF2B5EF4-FFF2-40B4-BE49-F238E27FC236}">
                <a16:creationId xmlns:a16="http://schemas.microsoft.com/office/drawing/2014/main" id="{E586DFFA-9A4C-0D8A-A689-E84A4F7F73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209" y="1254265"/>
            <a:ext cx="2640781" cy="341981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301D64EA-AD46-BB9C-D4E3-256236721B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24726" y="3225379"/>
            <a:ext cx="2582103" cy="3341727"/>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847DDD78-AF43-DEDA-0878-85785C5F654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54549" y="1254265"/>
            <a:ext cx="2431716" cy="3207796"/>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2056" name="Picture 8" descr="Journal of Nursing Scholarship: Vol 52 ...">
            <a:extLst>
              <a:ext uri="{FF2B5EF4-FFF2-40B4-BE49-F238E27FC236}">
                <a16:creationId xmlns:a16="http://schemas.microsoft.com/office/drawing/2014/main" id="{F1CD31BF-3A8E-CC45-A155-39EE2BA3443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81219" y="3562054"/>
            <a:ext cx="2222127" cy="300505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5402186"/>
      </p:ext>
    </p:extLst>
  </p:cSld>
  <p:clrMapOvr>
    <a:masterClrMapping/>
  </p:clrMapOvr>
</p:sld>
</file>

<file path=ppt/theme/theme1.xml><?xml version="1.0" encoding="utf-8"?>
<a:theme xmlns:a="http://schemas.openxmlformats.org/drawingml/2006/main" name="MatrixVTI">
  <a:themeElements>
    <a:clrScheme name="Custom 29">
      <a:dk1>
        <a:srgbClr val="000000"/>
      </a:dk1>
      <a:lt1>
        <a:sysClr val="window" lastClr="FFFFFF"/>
      </a:lt1>
      <a:dk2>
        <a:srgbClr val="465959"/>
      </a:dk2>
      <a:lt2>
        <a:srgbClr val="ECF0F0"/>
      </a:lt2>
      <a:accent1>
        <a:srgbClr val="1EBE9B"/>
      </a:accent1>
      <a:accent2>
        <a:srgbClr val="FD7C7C"/>
      </a:accent2>
      <a:accent3>
        <a:srgbClr val="7DA8B5"/>
      </a:accent3>
      <a:accent4>
        <a:srgbClr val="17967B"/>
      </a:accent4>
      <a:accent5>
        <a:srgbClr val="FB7365"/>
      </a:accent5>
      <a:accent6>
        <a:srgbClr val="D39B17"/>
      </a:accent6>
      <a:hlink>
        <a:srgbClr val="EF08F7"/>
      </a:hlink>
      <a:folHlink>
        <a:srgbClr val="8477FE"/>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TM10001106[[fn=תג]]</Template>
  <TotalTime>19348</TotalTime>
  <Words>1191</Words>
  <Application>Microsoft Office PowerPoint</Application>
  <PresentationFormat>Widescreen</PresentationFormat>
  <Paragraphs>210</Paragraphs>
  <Slides>29</Slides>
  <Notes>27</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Aptos</vt:lpstr>
      <vt:lpstr>Arial</vt:lpstr>
      <vt:lpstr>Avenir Next LT Pro</vt:lpstr>
      <vt:lpstr>Bahnschrift</vt:lpstr>
      <vt:lpstr>Times New Roman</vt:lpstr>
      <vt:lpstr>YouTube Noto</vt:lpstr>
      <vt:lpstr>MatrixVTI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Julia Estrin</dc:creator>
  <cp:lastModifiedBy>Talmon Friedlander</cp:lastModifiedBy>
  <cp:revision>69</cp:revision>
  <dcterms:created xsi:type="dcterms:W3CDTF">2025-01-11T12:29:54Z</dcterms:created>
  <dcterms:modified xsi:type="dcterms:W3CDTF">2025-01-26T19:19:12Z</dcterms:modified>
</cp:coreProperties>
</file>

<file path=docProps/thumbnail.jpeg>
</file>